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2" r:id="rId1"/>
    <p:sldMasterId id="2147483682" r:id="rId2"/>
  </p:sldMasterIdLst>
  <p:notesMasterIdLst>
    <p:notesMasterId r:id="rId11"/>
  </p:notesMasterIdLst>
  <p:sldIdLst>
    <p:sldId id="256" r:id="rId3"/>
    <p:sldId id="282" r:id="rId4"/>
    <p:sldId id="335" r:id="rId5"/>
    <p:sldId id="334" r:id="rId6"/>
    <p:sldId id="336" r:id="rId7"/>
    <p:sldId id="337" r:id="rId8"/>
    <p:sldId id="327" r:id="rId9"/>
    <p:sldId id="269" r:id="rId10"/>
  </p:sldIdLst>
  <p:sldSz cx="12192000" cy="6858000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Ubuntu Medium" panose="020B0604020202020204" charset="0"/>
      <p:regular r:id="rId20"/>
      <p:italic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142" autoAdjust="0"/>
    <p:restoredTop sz="94584" autoAdjust="0"/>
  </p:normalViewPr>
  <p:slideViewPr>
    <p:cSldViewPr snapToObjects="1">
      <p:cViewPr varScale="1">
        <p:scale>
          <a:sx n="105" d="100"/>
          <a:sy n="105" d="100"/>
        </p:scale>
        <p:origin x="798" y="114"/>
      </p:cViewPr>
      <p:guideLst/>
    </p:cSldViewPr>
  </p:slideViewPr>
  <p:outlineViewPr>
    <p:cViewPr>
      <p:scale>
        <a:sx n="33" d="100"/>
        <a:sy n="33" d="100"/>
      </p:scale>
      <p:origin x="0" y="-2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AD755-EA5E-492B-92F3-484210689F0C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49797-5754-4F01-B2F7-91EF594934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45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49797-5754-4F01-B2F7-91EF5949348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01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Abschluss-Folie jeder </a:t>
            </a:r>
            <a:r>
              <a:rPr lang="de-DE" dirty="0" err="1"/>
              <a:t>AktivSenioren</a:t>
            </a:r>
            <a:r>
              <a:rPr lang="de-DE" dirty="0"/>
              <a:t>-Präsentation mit Claim.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49797-5754-4F01-B2F7-91EF5949348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85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" descr="AktivSenioren Logo">
            <a:extLst>
              <a:ext uri="{FF2B5EF4-FFF2-40B4-BE49-F238E27FC236}">
                <a16:creationId xmlns:a16="http://schemas.microsoft.com/office/drawing/2014/main" id="{1A74FB89-6E20-4BD6-8E18-7D14E03AB7D7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663" y="6028792"/>
            <a:ext cx="2517865" cy="36655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9886AB98-EAB8-4FE2-BE75-23152221F0C4}"/>
              </a:ext>
            </a:extLst>
          </p:cNvPr>
          <p:cNvSpPr/>
          <p:nvPr userDrawn="1"/>
        </p:nvSpPr>
        <p:spPr>
          <a:xfrm rot="10800000" flipH="1">
            <a:off x="0" y="-2"/>
            <a:ext cx="12192000" cy="329887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6">
            <a:extLst>
              <a:ext uri="{FF2B5EF4-FFF2-40B4-BE49-F238E27FC236}">
                <a16:creationId xmlns:a16="http://schemas.microsoft.com/office/drawing/2014/main" id="{0FDBCF91-70F6-442B-B978-ADC935432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065" y="3298871"/>
            <a:ext cx="9000611" cy="72000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50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 der 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EF74556-AE8C-4524-AF13-30516EAFA8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6676" y="5119714"/>
            <a:ext cx="9000000" cy="424732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 (Autorenname, Datum, etc.)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FC7C8AA0-0F5B-4629-88C4-1099FFC283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95550" y="4119701"/>
            <a:ext cx="9000000" cy="720000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Präsentation</a:t>
            </a:r>
          </a:p>
        </p:txBody>
      </p:sp>
    </p:spTree>
    <p:extLst>
      <p:ext uri="{BB962C8B-B14F-4D97-AF65-F5344CB8AC3E}">
        <p14:creationId xmlns:p14="http://schemas.microsoft.com/office/powerpoint/2010/main" val="1200280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+ Diagramm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2B6C79A1-FD82-48BB-8F22-30FC12042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51170D7-FD93-47C0-9C16-C0A8B92495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526" y="2003027"/>
            <a:ext cx="4266954" cy="361315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54F10A8E-F023-4E01-A10F-E9281ED3128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75275" y="2003425"/>
            <a:ext cx="6121400" cy="36131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E0455DF-1946-4AE9-A73D-63E2C213D32A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AF8834E-530D-4B1D-8B6C-2932EF32283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dirty="0"/>
              <a:t>Aktivsenioren Bayern e.V.   -    www.aktivsenioren.de      2022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6D64672-BB16-47AC-8860-E8E15D581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5" y="375544"/>
            <a:ext cx="10790149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B0AE1B4B-C413-43DD-8ED5-DCE7634DB7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42056"/>
            <a:ext cx="10789474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340323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oben +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2B6C79A1-FD82-48BB-8F22-30FC12042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51170D7-FD93-47C0-9C16-C0A8B92495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526" y="4941168"/>
            <a:ext cx="10790150" cy="74189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3764C9E6-F353-4C18-AB4B-46561F49522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5326" y="1787056"/>
            <a:ext cx="10801350" cy="2865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A918CB1-1667-4920-94D5-795B514E62D6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2882AC-13A8-42C4-8CA2-A24263AC9A1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dirty="0"/>
              <a:t>Aktivsenioren Bayern e.V.   -    www.aktivsenioren.de      2022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B72F34F-1B7A-4619-8429-0B46D0143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5" y="375544"/>
            <a:ext cx="10790149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E885871-DAE2-4286-B840-C0CADF351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42056"/>
            <a:ext cx="10789474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112424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" descr="Bild">
            <a:extLst>
              <a:ext uri="{FF2B5EF4-FFF2-40B4-BE49-F238E27FC236}">
                <a16:creationId xmlns:a16="http://schemas.microsoft.com/office/drawing/2014/main" id="{E759ADA5-83F2-4732-8316-DEBFABD87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D70ABB26-F75A-4A48-9E64-4335F50D78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326" y="1837047"/>
            <a:ext cx="10801350" cy="39462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8864E7F-3840-4AFF-9220-88EDF176C601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176668F-C77D-40B6-AD74-59ADF44077C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dirty="0"/>
              <a:t>Aktivsenioren Bayern e.V.   -    www.aktivsenioren.de      2022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9876EC9-DFB0-4494-B0D9-B0DF6C20F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5" y="375544"/>
            <a:ext cx="10790149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F31526F-8AE5-4C67-B1B6-6400776DCE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42056"/>
            <a:ext cx="10789474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4083315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+ 2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" descr="Bild">
            <a:extLst>
              <a:ext uri="{FF2B5EF4-FFF2-40B4-BE49-F238E27FC236}">
                <a16:creationId xmlns:a16="http://schemas.microsoft.com/office/drawing/2014/main" id="{D9087A56-6CCA-4370-A704-9CD135BFF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5B7DDBA2-E5A0-4CC2-B0EB-A2A2E5700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129" y="2430956"/>
            <a:ext cx="5035871" cy="315828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Textfeld</a:t>
            </a:r>
            <a:br>
              <a:rPr lang="de-DE" dirty="0"/>
            </a:br>
            <a:endParaRPr lang="de-DE" dirty="0"/>
          </a:p>
        </p:txBody>
      </p:sp>
      <p:sp>
        <p:nvSpPr>
          <p:cNvPr id="19" name="Bildplatzhalter 13">
            <a:extLst>
              <a:ext uri="{FF2B5EF4-FFF2-40B4-BE49-F238E27FC236}">
                <a16:creationId xmlns:a16="http://schemas.microsoft.com/office/drawing/2014/main" id="{C8E5EBDF-EC60-46F6-AEB7-3414C582A0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56240" y="548681"/>
            <a:ext cx="3935760" cy="5040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Bildplatzhalter 13">
            <a:extLst>
              <a:ext uri="{FF2B5EF4-FFF2-40B4-BE49-F238E27FC236}">
                <a16:creationId xmlns:a16="http://schemas.microsoft.com/office/drawing/2014/main" id="{15C52CAC-4E0C-4567-9BCF-7ABDD0676E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3480" y="548681"/>
            <a:ext cx="1931876" cy="50276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BC922BE7-60EF-4720-897F-C0509B26F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130" y="374682"/>
            <a:ext cx="5035871" cy="1182109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</a:t>
            </a:r>
            <a:br>
              <a:rPr lang="de-DE" dirty="0"/>
            </a:br>
            <a:r>
              <a:rPr lang="de-DE" dirty="0"/>
              <a:t>der Folie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CCB5E49-1997-4790-B0AC-FF04092E01CA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50A035E-CEFA-4850-9651-8A7B763825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0131" y="1670413"/>
            <a:ext cx="5035870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E949974-3C90-41DC-B915-DC8E67A4B50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dirty="0"/>
              <a:t>Aktivsenioren Bayern e.V.   -    www.aktivsenioren.de      2022</a:t>
            </a:r>
          </a:p>
        </p:txBody>
      </p:sp>
    </p:spTree>
    <p:extLst>
      <p:ext uri="{BB962C8B-B14F-4D97-AF65-F5344CB8AC3E}">
        <p14:creationId xmlns:p14="http://schemas.microsoft.com/office/powerpoint/2010/main" val="3008321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>
            <a:extLst>
              <a:ext uri="{FF2B5EF4-FFF2-40B4-BE49-F238E27FC236}">
                <a16:creationId xmlns:a16="http://schemas.microsoft.com/office/drawing/2014/main" id="{3D8802AF-3B03-4F5B-A51A-F620C246F7D6}"/>
              </a:ext>
            </a:extLst>
          </p:cNvPr>
          <p:cNvSpPr txBox="1">
            <a:spLocks/>
          </p:cNvSpPr>
          <p:nvPr userDrawn="1"/>
        </p:nvSpPr>
        <p:spPr>
          <a:xfrm>
            <a:off x="2496000" y="3453583"/>
            <a:ext cx="9144000" cy="36512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Lassen Sie uns…</a:t>
            </a:r>
          </a:p>
        </p:txBody>
      </p:sp>
      <p:pic>
        <p:nvPicPr>
          <p:cNvPr id="9" name="Bild" descr="AktivSenioren Logo">
            <a:extLst>
              <a:ext uri="{FF2B5EF4-FFF2-40B4-BE49-F238E27FC236}">
                <a16:creationId xmlns:a16="http://schemas.microsoft.com/office/drawing/2014/main" id="{1A74FB89-6E20-4BD6-8E18-7D14E03AB7D7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663" y="6028792"/>
            <a:ext cx="3166012" cy="4609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9886AB98-EAB8-4FE2-BE75-23152221F0C4}"/>
              </a:ext>
            </a:extLst>
          </p:cNvPr>
          <p:cNvSpPr/>
          <p:nvPr userDrawn="1"/>
        </p:nvSpPr>
        <p:spPr>
          <a:xfrm rot="10800000" flipH="1">
            <a:off x="0" y="-2"/>
            <a:ext cx="12192000" cy="329887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6">
            <a:extLst>
              <a:ext uri="{FF2B5EF4-FFF2-40B4-BE49-F238E27FC236}">
                <a16:creationId xmlns:a16="http://schemas.microsoft.com/office/drawing/2014/main" id="{50BBC759-CC19-4997-8AAC-5041D6EFFB26}"/>
              </a:ext>
            </a:extLst>
          </p:cNvPr>
          <p:cNvSpPr txBox="1">
            <a:spLocks/>
          </p:cNvSpPr>
          <p:nvPr userDrawn="1"/>
        </p:nvSpPr>
        <p:spPr>
          <a:xfrm>
            <a:off x="2495600" y="3952477"/>
            <a:ext cx="9000611" cy="1556478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accent1"/>
                </a:solidFill>
                <a:latin typeface="+mn-lt"/>
              </a:rPr>
              <a:t>Gemeinsam</a:t>
            </a: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Zukunft schaffen.</a:t>
            </a:r>
          </a:p>
          <a:p>
            <a:endParaRPr lang="de-DE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74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oben + Stichpunkt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51CBA-24E8-4609-9E51-ABE6CEB20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6" y="375544"/>
            <a:ext cx="10778948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D84509F8-F64C-45A7-8633-3B9836719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237312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E820272-85FC-4742-B965-EECB8568DF7D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24080A27-65DE-4B0A-ACE3-79DC1F91F5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889" y="1700213"/>
            <a:ext cx="10801350" cy="461665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noProof="0"/>
              <a:t>Textfeld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BB5B5E-F304-44A8-8351-3B8A1713D7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Copyright© 2024 AktivSenioren Bayern e.V.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6BE9A9D6-8459-488A-A981-B402CED6B2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42056"/>
            <a:ext cx="10765875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251917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" descr="AktivSenioren Logo">
            <a:extLst>
              <a:ext uri="{FF2B5EF4-FFF2-40B4-BE49-F238E27FC236}">
                <a16:creationId xmlns:a16="http://schemas.microsoft.com/office/drawing/2014/main" id="{1A74FB89-6E20-4BD6-8E18-7D14E03AB7D7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663" y="6028792"/>
            <a:ext cx="3166012" cy="4609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9886AB98-EAB8-4FE2-BE75-23152221F0C4}"/>
              </a:ext>
            </a:extLst>
          </p:cNvPr>
          <p:cNvSpPr/>
          <p:nvPr userDrawn="1"/>
        </p:nvSpPr>
        <p:spPr>
          <a:xfrm rot="10800000" flipH="1">
            <a:off x="0" y="-2"/>
            <a:ext cx="12192000" cy="329887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6">
            <a:extLst>
              <a:ext uri="{FF2B5EF4-FFF2-40B4-BE49-F238E27FC236}">
                <a16:creationId xmlns:a16="http://schemas.microsoft.com/office/drawing/2014/main" id="{0FDBCF91-70F6-442B-B978-ADC935432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065" y="3298871"/>
            <a:ext cx="9000611" cy="72000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50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 der 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EF74556-AE8C-4524-AF13-30516EAFA8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6676" y="5119714"/>
            <a:ext cx="9000000" cy="424732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 (Autorenname, Datum, etc.)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FC7C8AA0-0F5B-4629-88C4-1099FFC283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95550" y="4119701"/>
            <a:ext cx="9000000" cy="720000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Präsentation</a:t>
            </a:r>
          </a:p>
        </p:txBody>
      </p:sp>
    </p:spTree>
    <p:extLst>
      <p:ext uri="{BB962C8B-B14F-4D97-AF65-F5344CB8AC3E}">
        <p14:creationId xmlns:p14="http://schemas.microsoft.com/office/powerpoint/2010/main" val="821294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7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51CBA-24E8-4609-9E51-ABE6CEB20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363" y="368300"/>
            <a:ext cx="10778948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Gliederung</a:t>
            </a:r>
          </a:p>
        </p:txBody>
      </p:sp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D84509F8-F64C-45A7-8633-3B9836719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84D1E8B-C69A-4FE7-A288-9DEF342252CB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BC2009-DFEF-438F-9EAA-EA315BB20AB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Karin Führ und Karl-Heinz Langner, 31.01.2022 </a:t>
            </a:r>
            <a:endParaRPr lang="de-DE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53A31359-226E-43A9-8A89-C30DE3F1B6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526" y="1042056"/>
            <a:ext cx="10789474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2E5A433-3CEA-42DD-8398-7D408A8F6D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437" y="1989138"/>
            <a:ext cx="10790237" cy="3959225"/>
          </a:xfrm>
          <a:prstGeom prst="rect">
            <a:avLst/>
          </a:prstGeom>
        </p:spPr>
        <p:txBody>
          <a:bodyPr lIns="0" numCol="2"/>
          <a:lstStyle>
            <a:lvl1pPr marL="514350" indent="-514350">
              <a:buFont typeface="+mj-lt"/>
              <a:buAutoNum type="arabicPeriod"/>
              <a:defRPr sz="2400" b="1">
                <a:solidFill>
                  <a:schemeClr val="tx2"/>
                </a:solidFill>
                <a:latin typeface="+mn-lt"/>
              </a:defRPr>
            </a:lvl1pPr>
            <a:lvl2pPr>
              <a:defRPr/>
            </a:lvl2pPr>
          </a:lstStyle>
          <a:p>
            <a:pPr lvl="0"/>
            <a:r>
              <a:rPr lang="de-DE" dirty="0"/>
              <a:t>Gliederungspunkt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  <a:br>
              <a:rPr lang="de-DE" dirty="0"/>
            </a:br>
            <a:endParaRPr lang="de-DE" dirty="0"/>
          </a:p>
          <a:p>
            <a:pPr lvl="0"/>
            <a:r>
              <a:rPr lang="de-DE" dirty="0"/>
              <a:t>Gliederungspunkt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Gliederungspunkt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  <a:br>
              <a:rPr lang="de-DE" dirty="0"/>
            </a:br>
            <a:endParaRPr lang="de-DE" dirty="0"/>
          </a:p>
          <a:p>
            <a:pPr lvl="0"/>
            <a:r>
              <a:rPr lang="de-DE" dirty="0"/>
              <a:t>Gliederungspunkt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247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51CBA-24E8-4609-9E51-ABE6CEB20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363" y="374683"/>
            <a:ext cx="10793312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D84509F8-F64C-45A7-8633-3B9836719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84D1E8B-C69A-4FE7-A288-9DEF342252CB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BF477F-4B11-444D-825C-E9861474D51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/>
              <a:t>Karin Führ und Karl-Heinz Langner, 31.01.2022 </a:t>
            </a:r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72D70DEA-0897-48F8-B555-D6263BDC6B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438" y="1629000"/>
            <a:ext cx="10790237" cy="3959225"/>
          </a:xfrm>
          <a:prstGeom prst="rect">
            <a:avLst/>
          </a:prstGeom>
        </p:spPr>
        <p:txBody>
          <a:bodyPr numCol="2"/>
          <a:lstStyle>
            <a:lvl1pPr marL="0" indent="0">
              <a:buFont typeface="+mj-lt"/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00 | Thema (=Zwischenfolie) </a:t>
            </a:r>
          </a:p>
          <a:p>
            <a:pPr lvl="1"/>
            <a:r>
              <a:rPr lang="de-DE" dirty="0"/>
              <a:t>00 Titel der Folie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00 Titel der Folie</a:t>
            </a:r>
          </a:p>
          <a:p>
            <a:pPr lvl="1"/>
            <a:r>
              <a:rPr lang="de-DE" dirty="0"/>
              <a:t>00 Titel der Folie</a:t>
            </a:r>
            <a:br>
              <a:rPr lang="de-DE" dirty="0"/>
            </a:b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de-DE" dirty="0"/>
              <a:t>00 | Thema (=Zwischenfolie) </a:t>
            </a:r>
          </a:p>
          <a:p>
            <a:pPr lvl="1"/>
            <a:r>
              <a:rPr lang="de-DE" dirty="0"/>
              <a:t>00 Titel der Folie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00 Titel der Folie</a:t>
            </a:r>
          </a:p>
          <a:p>
            <a:pPr lvl="1"/>
            <a:r>
              <a:rPr lang="de-DE" dirty="0"/>
              <a:t>00 Titel der Folie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de-DE" dirty="0"/>
              <a:t>00 | Thema (=Zwischenfolie) </a:t>
            </a:r>
          </a:p>
          <a:p>
            <a:pPr lvl="1"/>
            <a:r>
              <a:rPr lang="de-DE" dirty="0"/>
              <a:t>00 Titel der Folie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00 Titel der Folie</a:t>
            </a:r>
          </a:p>
          <a:p>
            <a:pPr lvl="1"/>
            <a:r>
              <a:rPr lang="de-DE" dirty="0"/>
              <a:t>00 Titel der Folie</a:t>
            </a:r>
            <a:br>
              <a:rPr lang="de-DE" dirty="0"/>
            </a:b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de-DE" dirty="0"/>
              <a:t>00 | Thema (=Zwischenfolie) </a:t>
            </a:r>
          </a:p>
          <a:p>
            <a:pPr lvl="1"/>
            <a:r>
              <a:rPr lang="de-DE" dirty="0"/>
              <a:t>00 Titel der Folie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00 Titel der Folie</a:t>
            </a:r>
          </a:p>
          <a:p>
            <a:pPr lvl="1"/>
            <a:r>
              <a:rPr lang="de-DE" dirty="0"/>
              <a:t>00 Titel der Folie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424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" descr="Bild">
            <a:extLst>
              <a:ext uri="{FF2B5EF4-FFF2-40B4-BE49-F238E27FC236}">
                <a16:creationId xmlns:a16="http://schemas.microsoft.com/office/drawing/2014/main" id="{CF8DCCE2-B7CF-4284-A0E9-FE33C5135B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htwinkliges Dreieck 4">
            <a:extLst>
              <a:ext uri="{FF2B5EF4-FFF2-40B4-BE49-F238E27FC236}">
                <a16:creationId xmlns:a16="http://schemas.microsoft.com/office/drawing/2014/main" id="{EBF4C86E-FBD2-40E7-965E-86BC475DA781}"/>
              </a:ext>
            </a:extLst>
          </p:cNvPr>
          <p:cNvSpPr/>
          <p:nvPr userDrawn="1"/>
        </p:nvSpPr>
        <p:spPr>
          <a:xfrm flipH="1">
            <a:off x="0" y="5445224"/>
            <a:ext cx="12192000" cy="141277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itel 22">
            <a:extLst>
              <a:ext uri="{FF2B5EF4-FFF2-40B4-BE49-F238E27FC236}">
                <a16:creationId xmlns:a16="http://schemas.microsoft.com/office/drawing/2014/main" id="{EBD597EF-0CDB-4747-A137-800880375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5519" y="2284898"/>
            <a:ext cx="9721155" cy="1325563"/>
          </a:xfrm>
          <a:prstGeom prst="rect">
            <a:avLst/>
          </a:prstGeom>
        </p:spPr>
        <p:txBody>
          <a:bodyPr lIns="0"/>
          <a:lstStyle>
            <a:lvl1pPr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Leere Zwischenseite </a:t>
            </a:r>
            <a:br>
              <a:rPr lang="de-DE" dirty="0"/>
            </a:br>
            <a:r>
              <a:rPr lang="de-DE" dirty="0"/>
              <a:t>(Titel einsetzen)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D8853DC-8140-4DEC-88A3-B67424F1AF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75521" y="3858338"/>
            <a:ext cx="9721154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2322905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51CBA-24E8-4609-9E51-ABE6CEB20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363" y="368300"/>
            <a:ext cx="10778948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Gliederung</a:t>
            </a:r>
          </a:p>
        </p:txBody>
      </p:sp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D84509F8-F64C-45A7-8633-3B9836719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84D1E8B-C69A-4FE7-A288-9DEF342252CB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BC2009-DFEF-438F-9EAA-EA315BB20AB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Aktivsenioren Bayern e.V.   -    www.aktivsenioren.de      2022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53A31359-226E-43A9-8A89-C30DE3F1B6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526" y="1042056"/>
            <a:ext cx="10789474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2E5A433-3CEA-42DD-8398-7D408A8F6D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437" y="1989138"/>
            <a:ext cx="10790237" cy="3959225"/>
          </a:xfrm>
          <a:prstGeom prst="rect">
            <a:avLst/>
          </a:prstGeom>
        </p:spPr>
        <p:txBody>
          <a:bodyPr lIns="0" numCol="2"/>
          <a:lstStyle>
            <a:lvl1pPr marL="514350" indent="-514350">
              <a:buFont typeface="+mj-lt"/>
              <a:buAutoNum type="arabicPeriod"/>
              <a:defRPr sz="2400" b="1">
                <a:solidFill>
                  <a:schemeClr val="tx2"/>
                </a:solidFill>
                <a:latin typeface="+mn-lt"/>
              </a:defRPr>
            </a:lvl1pPr>
            <a:lvl2pPr>
              <a:defRPr/>
            </a:lvl2pPr>
          </a:lstStyle>
          <a:p>
            <a:pPr lvl="0"/>
            <a:r>
              <a:rPr lang="de-DE" dirty="0"/>
              <a:t>Gliederungspunkt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  <a:br>
              <a:rPr lang="de-DE" dirty="0"/>
            </a:br>
            <a:endParaRPr lang="de-DE" dirty="0"/>
          </a:p>
          <a:p>
            <a:pPr lvl="0"/>
            <a:r>
              <a:rPr lang="de-DE" dirty="0"/>
              <a:t>Gliederungspunkt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Gliederungspunkt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  <a:br>
              <a:rPr lang="de-DE" dirty="0"/>
            </a:br>
            <a:endParaRPr lang="de-DE" dirty="0"/>
          </a:p>
          <a:p>
            <a:pPr lvl="0"/>
            <a:r>
              <a:rPr lang="de-DE" dirty="0"/>
              <a:t>Gliederungspunkt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</a:p>
          <a:p>
            <a:pPr lvl="1"/>
            <a:r>
              <a:rPr lang="de-DE" dirty="0"/>
              <a:t>Unterpunkt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997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ben + Stichpunkt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51CBA-24E8-4609-9E51-ABE6CEB20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6" y="375544"/>
            <a:ext cx="10778948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D84509F8-F64C-45A7-8633-3B9836719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E820272-85FC-4742-B965-EECB8568DF7D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9E5D241-C8C9-480E-81C7-26F06F14A5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027" y="3769561"/>
            <a:ext cx="10780447" cy="1344231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de-DE" dirty="0"/>
              <a:t>Blinder Stichpunkt </a:t>
            </a:r>
          </a:p>
          <a:p>
            <a:pPr lvl="0"/>
            <a:endParaRPr lang="de-DE" dirty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24080A27-65DE-4B0A-ACE3-79DC1F91F5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526" y="1992281"/>
            <a:ext cx="10801350" cy="144304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BB5B5E-F304-44A8-8351-3B8A1713D7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Karin Führ und Karl-Heinz Langner, 31.01.2022 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6BE9A9D6-8459-488A-A981-B402CED6B2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42056"/>
            <a:ext cx="10765875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12402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links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2B6C79A1-FD82-48BB-8F22-30FC12042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C6D8C93F-6DF0-4C2F-9FD4-13E20F168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6080" y="1989138"/>
            <a:ext cx="5375920" cy="36004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51170D7-FD93-47C0-9C16-C0A8B92495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79794"/>
            <a:ext cx="5383078" cy="3609794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de-DE" dirty="0"/>
              <a:t>Blinder Stichpunkt </a:t>
            </a:r>
          </a:p>
          <a:p>
            <a:pPr lvl="0"/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B604F74-9C86-4586-90A3-60B80BA4B606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E1371CF-1FE0-4EA5-BF05-F79E5321080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Karin Führ und Karl-Heinz Langner, 31.01.2022 </a:t>
            </a:r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28EFAAC-86A3-4EAF-BFDF-8AE30FCCC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6" y="375544"/>
            <a:ext cx="10778948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03F447D-CC04-40FF-BD89-0C759EF16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62637"/>
            <a:ext cx="10765875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1380391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2B6C79A1-FD82-48BB-8F22-30FC12042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C6D8C93F-6DF0-4C2F-9FD4-13E20F168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34" y="2003026"/>
            <a:ext cx="6085766" cy="38226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51170D7-FD93-47C0-9C16-C0A8B92495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8922" y="2014791"/>
            <a:ext cx="4682948" cy="382261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DE4308A-8BEC-40A0-8850-11F65ADE91CC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456C77B-6528-4286-99E8-B58F11CA17D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Karin Führ und Karl-Heinz Langner, 31.01.2022 </a:t>
            </a:r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EE212E6-C2E2-41F0-8F57-BF85165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5" y="375544"/>
            <a:ext cx="10790149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FE14664-42EA-4EA5-996A-8061978B47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42056"/>
            <a:ext cx="10790149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1404047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A1FEBDE6-713D-4DC3-A82D-47F7BF2737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526" y="1996503"/>
            <a:ext cx="5395870" cy="359273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2D2E6630-6C7C-4F61-ADEE-32D0964E8A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8924" y="1996501"/>
            <a:ext cx="4682988" cy="3592739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de-DE" dirty="0"/>
              <a:t>Blinder Stichpunkt </a:t>
            </a:r>
          </a:p>
          <a:p>
            <a:pPr lvl="0"/>
            <a:r>
              <a:rPr lang="de-DE" dirty="0"/>
              <a:t>Blinder Stichpunkt </a:t>
            </a:r>
          </a:p>
          <a:p>
            <a:pPr lvl="0"/>
            <a:r>
              <a:rPr lang="de-DE" dirty="0"/>
              <a:t>Blinder Stichpunkt</a:t>
            </a:r>
          </a:p>
          <a:p>
            <a:pPr lvl="0"/>
            <a:r>
              <a:rPr lang="de-DE" dirty="0"/>
              <a:t>Blinder Stichpunkt</a:t>
            </a:r>
          </a:p>
          <a:p>
            <a:pPr lvl="0"/>
            <a:r>
              <a:rPr lang="de-DE" dirty="0"/>
              <a:t>Blinder Stichpunkt</a:t>
            </a:r>
          </a:p>
          <a:p>
            <a:pPr lvl="0"/>
            <a:r>
              <a:rPr lang="de-DE" dirty="0"/>
              <a:t>Blinder Stichpunkt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Blinder Stichpunkt</a:t>
            </a:r>
          </a:p>
          <a:p>
            <a:pPr lvl="0"/>
            <a:endParaRPr lang="de-DE" dirty="0"/>
          </a:p>
        </p:txBody>
      </p:sp>
      <p:pic>
        <p:nvPicPr>
          <p:cNvPr id="12" name="Bild" descr="Bild">
            <a:extLst>
              <a:ext uri="{FF2B5EF4-FFF2-40B4-BE49-F238E27FC236}">
                <a16:creationId xmlns:a16="http://schemas.microsoft.com/office/drawing/2014/main" id="{E2EF1CB8-9BE0-4EE2-8F3F-E1BE3CD11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2F6F2DB-2723-4198-997D-B0D03BCD1A16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D55B7D0-D074-47DF-A77C-BFD68F23C10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Karin Führ und Karl-Heinz Langner, 31.01.2022 </a:t>
            </a:r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1C1BB3C-955F-4713-943A-EB99499D0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5" y="375544"/>
            <a:ext cx="10790149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C6137AFE-E26F-46CC-B9A2-403B39B67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42056"/>
            <a:ext cx="10789474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712260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" descr="Bild">
            <a:extLst>
              <a:ext uri="{FF2B5EF4-FFF2-40B4-BE49-F238E27FC236}">
                <a16:creationId xmlns:a16="http://schemas.microsoft.com/office/drawing/2014/main" id="{C7FFA358-FE0A-4052-B172-F7DBF8BCE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Bildplatzhalter 13">
            <a:extLst>
              <a:ext uri="{FF2B5EF4-FFF2-40B4-BE49-F238E27FC236}">
                <a16:creationId xmlns:a16="http://schemas.microsoft.com/office/drawing/2014/main" id="{A2585D3D-ADED-4A25-82B7-A01291AE26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6526" y="2003026"/>
            <a:ext cx="4356559" cy="3262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E4E84A1-D0EE-4B88-B54D-3DCE1CF327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75920" y="2003027"/>
            <a:ext cx="2160240" cy="32621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CA425F5-5BB6-4213-A87F-2FAD71647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0" y="2014792"/>
            <a:ext cx="3235630" cy="325041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FF822D6-4E8D-47D7-A949-3E10CDA3F803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7513365-190A-44EF-BC1C-5D4928EAF59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Karin Führ und Karl-Heinz Langner, 31.01.2022 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1245C3C-AB7B-4173-BCB0-D0B6B4CBB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5" y="375544"/>
            <a:ext cx="10790149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DF4C6346-0813-46FC-AC9F-390F759FA3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42056"/>
            <a:ext cx="10789474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524138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+ Diagramm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2B6C79A1-FD82-48BB-8F22-30FC12042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51170D7-FD93-47C0-9C16-C0A8B92495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526" y="2003027"/>
            <a:ext cx="4266954" cy="361315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54F10A8E-F023-4E01-A10F-E9281ED3128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75275" y="2003425"/>
            <a:ext cx="6121400" cy="36131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E0455DF-1946-4AE9-A73D-63E2C213D32A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AF8834E-530D-4B1D-8B6C-2932EF32283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Karin Führ und Karl-Heinz Langner, 31.01.2022 </a:t>
            </a:r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6D64672-BB16-47AC-8860-E8E15D581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5" y="375544"/>
            <a:ext cx="10790149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B0AE1B4B-C413-43DD-8ED5-DCE7634DB7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42056"/>
            <a:ext cx="10789474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2727443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oben +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2B6C79A1-FD82-48BB-8F22-30FC12042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51170D7-FD93-47C0-9C16-C0A8B92495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526" y="4941168"/>
            <a:ext cx="10790150" cy="74189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3764C9E6-F353-4C18-AB4B-46561F49522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5326" y="1787056"/>
            <a:ext cx="10801350" cy="2865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A918CB1-1667-4920-94D5-795B514E62D6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2882AC-13A8-42C4-8CA2-A24263AC9A1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Karin Führ und Karl-Heinz Langner, 31.01.2022 </a:t>
            </a:r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B72F34F-1B7A-4619-8429-0B46D0143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5" y="375544"/>
            <a:ext cx="10790149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E885871-DAE2-4286-B840-C0CADF351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42056"/>
            <a:ext cx="10789474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121953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" descr="Bild">
            <a:extLst>
              <a:ext uri="{FF2B5EF4-FFF2-40B4-BE49-F238E27FC236}">
                <a16:creationId xmlns:a16="http://schemas.microsoft.com/office/drawing/2014/main" id="{E759ADA5-83F2-4732-8316-DEBFABD87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D70ABB26-F75A-4A48-9E64-4335F50D78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326" y="1837047"/>
            <a:ext cx="10801350" cy="39462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8864E7F-3840-4AFF-9220-88EDF176C601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176668F-C77D-40B6-AD74-59ADF44077C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Karin Führ und Karl-Heinz Langner, 31.01.2022 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9876EC9-DFB0-4494-B0D9-B0DF6C20F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5" y="375544"/>
            <a:ext cx="10790149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F31526F-8AE5-4C67-B1B6-6400776DCE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42056"/>
            <a:ext cx="10789474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3255428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+ 2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" descr="Bild">
            <a:extLst>
              <a:ext uri="{FF2B5EF4-FFF2-40B4-BE49-F238E27FC236}">
                <a16:creationId xmlns:a16="http://schemas.microsoft.com/office/drawing/2014/main" id="{D9087A56-6CCA-4370-A704-9CD135BFF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5B7DDBA2-E5A0-4CC2-B0EB-A2A2E5700D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129" y="2430956"/>
            <a:ext cx="5035871" cy="315828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Textfeld</a:t>
            </a:r>
            <a:br>
              <a:rPr lang="de-DE" dirty="0"/>
            </a:br>
            <a:endParaRPr lang="de-DE" dirty="0"/>
          </a:p>
        </p:txBody>
      </p:sp>
      <p:sp>
        <p:nvSpPr>
          <p:cNvPr id="19" name="Bildplatzhalter 13">
            <a:extLst>
              <a:ext uri="{FF2B5EF4-FFF2-40B4-BE49-F238E27FC236}">
                <a16:creationId xmlns:a16="http://schemas.microsoft.com/office/drawing/2014/main" id="{C8E5EBDF-EC60-46F6-AEB7-3414C582A0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56240" y="548681"/>
            <a:ext cx="3935760" cy="5040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Bildplatzhalter 13">
            <a:extLst>
              <a:ext uri="{FF2B5EF4-FFF2-40B4-BE49-F238E27FC236}">
                <a16:creationId xmlns:a16="http://schemas.microsoft.com/office/drawing/2014/main" id="{15C52CAC-4E0C-4567-9BCF-7ABDD0676E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3480" y="548681"/>
            <a:ext cx="1931876" cy="50276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BC922BE7-60EF-4720-897F-C0509B26F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130" y="374682"/>
            <a:ext cx="5035871" cy="1182109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</a:t>
            </a:r>
            <a:br>
              <a:rPr lang="de-DE" dirty="0"/>
            </a:br>
            <a:r>
              <a:rPr lang="de-DE" dirty="0"/>
              <a:t>der Folie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CCB5E49-1997-4790-B0AC-FF04092E01CA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50A035E-CEFA-4850-9651-8A7B763825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0131" y="1670413"/>
            <a:ext cx="5035870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E949974-3C90-41DC-B915-DC8E67A4B50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Karin Führ und Karl-Heinz Langner, 31.01.2022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296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>
            <a:extLst>
              <a:ext uri="{FF2B5EF4-FFF2-40B4-BE49-F238E27FC236}">
                <a16:creationId xmlns:a16="http://schemas.microsoft.com/office/drawing/2014/main" id="{3D8802AF-3B03-4F5B-A51A-F620C246F7D6}"/>
              </a:ext>
            </a:extLst>
          </p:cNvPr>
          <p:cNvSpPr txBox="1">
            <a:spLocks/>
          </p:cNvSpPr>
          <p:nvPr userDrawn="1"/>
        </p:nvSpPr>
        <p:spPr>
          <a:xfrm>
            <a:off x="2496000" y="3453583"/>
            <a:ext cx="9144000" cy="36512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Lassen Sie uns…</a:t>
            </a:r>
          </a:p>
        </p:txBody>
      </p:sp>
      <p:pic>
        <p:nvPicPr>
          <p:cNvPr id="9" name="Bild" descr="AktivSenioren Logo">
            <a:extLst>
              <a:ext uri="{FF2B5EF4-FFF2-40B4-BE49-F238E27FC236}">
                <a16:creationId xmlns:a16="http://schemas.microsoft.com/office/drawing/2014/main" id="{1A74FB89-6E20-4BD6-8E18-7D14E03AB7D7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663" y="6028792"/>
            <a:ext cx="3166012" cy="4609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9886AB98-EAB8-4FE2-BE75-23152221F0C4}"/>
              </a:ext>
            </a:extLst>
          </p:cNvPr>
          <p:cNvSpPr/>
          <p:nvPr userDrawn="1"/>
        </p:nvSpPr>
        <p:spPr>
          <a:xfrm rot="10800000" flipH="1">
            <a:off x="0" y="-2"/>
            <a:ext cx="12192000" cy="329887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6">
            <a:extLst>
              <a:ext uri="{FF2B5EF4-FFF2-40B4-BE49-F238E27FC236}">
                <a16:creationId xmlns:a16="http://schemas.microsoft.com/office/drawing/2014/main" id="{50BBC759-CC19-4997-8AAC-5041D6EFFB26}"/>
              </a:ext>
            </a:extLst>
          </p:cNvPr>
          <p:cNvSpPr txBox="1">
            <a:spLocks/>
          </p:cNvSpPr>
          <p:nvPr userDrawn="1"/>
        </p:nvSpPr>
        <p:spPr>
          <a:xfrm>
            <a:off x="2495600" y="3952477"/>
            <a:ext cx="9000611" cy="1556478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accent1"/>
                </a:solidFill>
                <a:latin typeface="+mn-lt"/>
              </a:rPr>
              <a:t>Gemeinsam</a:t>
            </a: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Zukunft schaffen.</a:t>
            </a:r>
          </a:p>
          <a:p>
            <a:endParaRPr lang="de-DE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406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51CBA-24E8-4609-9E51-ABE6CEB20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363" y="374683"/>
            <a:ext cx="10793312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D84509F8-F64C-45A7-8633-3B9836719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84D1E8B-C69A-4FE7-A288-9DEF342252CB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BF477F-4B11-444D-825C-E9861474D51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 dirty="0"/>
              <a:t>Aktivsenioren Bayern e.V.   -    www.aktivsenioren.de      2022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72D70DEA-0897-48F8-B555-D6263BDC6B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438" y="1629000"/>
            <a:ext cx="10790237" cy="3959225"/>
          </a:xfrm>
          <a:prstGeom prst="rect">
            <a:avLst/>
          </a:prstGeom>
        </p:spPr>
        <p:txBody>
          <a:bodyPr numCol="2"/>
          <a:lstStyle>
            <a:lvl1pPr marL="0" indent="0">
              <a:buFont typeface="+mj-lt"/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00 | Thema (=Zwischenfolie) </a:t>
            </a:r>
          </a:p>
          <a:p>
            <a:pPr lvl="1"/>
            <a:r>
              <a:rPr lang="de-DE" dirty="0"/>
              <a:t>00 Titel der Folie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00 Titel der Folie</a:t>
            </a:r>
          </a:p>
          <a:p>
            <a:pPr lvl="1"/>
            <a:r>
              <a:rPr lang="de-DE" dirty="0"/>
              <a:t>00 Titel der Folie</a:t>
            </a:r>
            <a:br>
              <a:rPr lang="de-DE" dirty="0"/>
            </a:b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de-DE" dirty="0"/>
              <a:t>00 | Thema (=Zwischenfolie) </a:t>
            </a:r>
          </a:p>
          <a:p>
            <a:pPr lvl="1"/>
            <a:r>
              <a:rPr lang="de-DE" dirty="0"/>
              <a:t>00 Titel der Folie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00 Titel der Folie</a:t>
            </a:r>
          </a:p>
          <a:p>
            <a:pPr lvl="1"/>
            <a:r>
              <a:rPr lang="de-DE" dirty="0"/>
              <a:t>00 Titel der Folie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de-DE" dirty="0"/>
              <a:t>00 | Thema (=Zwischenfolie) </a:t>
            </a:r>
          </a:p>
          <a:p>
            <a:pPr lvl="1"/>
            <a:r>
              <a:rPr lang="de-DE" dirty="0"/>
              <a:t>00 Titel der Folie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00 Titel der Folie</a:t>
            </a:r>
          </a:p>
          <a:p>
            <a:pPr lvl="1"/>
            <a:r>
              <a:rPr lang="de-DE" dirty="0"/>
              <a:t>00 Titel der Folie</a:t>
            </a:r>
            <a:br>
              <a:rPr lang="de-DE" dirty="0"/>
            </a:b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de-DE" dirty="0"/>
              <a:t>00 | Thema (=Zwischenfolie) </a:t>
            </a:r>
          </a:p>
          <a:p>
            <a:pPr lvl="1"/>
            <a:r>
              <a:rPr lang="de-DE" dirty="0"/>
              <a:t>00 Titel der Folie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00 Titel der Folie</a:t>
            </a:r>
          </a:p>
          <a:p>
            <a:pPr lvl="1"/>
            <a:r>
              <a:rPr lang="de-DE" dirty="0"/>
              <a:t>00 Titel der Folie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6576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540500"/>
            <a:ext cx="184252" cy="187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957852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" descr="Bild">
            <a:extLst>
              <a:ext uri="{FF2B5EF4-FFF2-40B4-BE49-F238E27FC236}">
                <a16:creationId xmlns:a16="http://schemas.microsoft.com/office/drawing/2014/main" id="{CF8DCCE2-B7CF-4284-A0E9-FE33C5135B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htwinkliges Dreieck 4">
            <a:extLst>
              <a:ext uri="{FF2B5EF4-FFF2-40B4-BE49-F238E27FC236}">
                <a16:creationId xmlns:a16="http://schemas.microsoft.com/office/drawing/2014/main" id="{EBF4C86E-FBD2-40E7-965E-86BC475DA781}"/>
              </a:ext>
            </a:extLst>
          </p:cNvPr>
          <p:cNvSpPr/>
          <p:nvPr userDrawn="1"/>
        </p:nvSpPr>
        <p:spPr>
          <a:xfrm flipH="1">
            <a:off x="0" y="5445224"/>
            <a:ext cx="12192000" cy="141277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itel 22">
            <a:extLst>
              <a:ext uri="{FF2B5EF4-FFF2-40B4-BE49-F238E27FC236}">
                <a16:creationId xmlns:a16="http://schemas.microsoft.com/office/drawing/2014/main" id="{EBD597EF-0CDB-4747-A137-800880375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5519" y="2284898"/>
            <a:ext cx="9721155" cy="1325563"/>
          </a:xfrm>
          <a:prstGeom prst="rect">
            <a:avLst/>
          </a:prstGeom>
        </p:spPr>
        <p:txBody>
          <a:bodyPr lIns="0"/>
          <a:lstStyle>
            <a:lvl1pPr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Leere Zwischenseite </a:t>
            </a:r>
            <a:br>
              <a:rPr lang="de-DE" dirty="0"/>
            </a:br>
            <a:r>
              <a:rPr lang="de-DE" dirty="0"/>
              <a:t>(Titel einsetzen)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D8853DC-8140-4DEC-88A3-B67424F1AF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75521" y="3858338"/>
            <a:ext cx="9721154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45731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ben + Stichpunkt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51CBA-24E8-4609-9E51-ABE6CEB20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6" y="375544"/>
            <a:ext cx="10778948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D84509F8-F64C-45A7-8633-3B9836719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E820272-85FC-4742-B965-EECB8568DF7D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9E5D241-C8C9-480E-81C7-26F06F14A5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027" y="3769561"/>
            <a:ext cx="10780447" cy="1344231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de-DE" dirty="0"/>
              <a:t>Blinder Stichpunkt </a:t>
            </a:r>
          </a:p>
          <a:p>
            <a:pPr lvl="0"/>
            <a:endParaRPr lang="de-DE" dirty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24080A27-65DE-4B0A-ACE3-79DC1F91F5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526" y="1992281"/>
            <a:ext cx="10801350" cy="144304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BB5B5E-F304-44A8-8351-3B8A1713D7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Aktivsenioren Bayern e.V.   -    www.aktivsenioren.de      2022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6BE9A9D6-8459-488A-A981-B402CED6B2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42056"/>
            <a:ext cx="10765875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90694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links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2B6C79A1-FD82-48BB-8F22-30FC12042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C6D8C93F-6DF0-4C2F-9FD4-13E20F168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6080" y="1989138"/>
            <a:ext cx="5375920" cy="36004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51170D7-FD93-47C0-9C16-C0A8B92495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79794"/>
            <a:ext cx="5383078" cy="3609794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de-DE" dirty="0"/>
              <a:t>Blinder Stichpunkt </a:t>
            </a:r>
          </a:p>
          <a:p>
            <a:pPr lvl="0"/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B604F74-9C86-4586-90A3-60B80BA4B606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E1371CF-1FE0-4EA5-BF05-F79E5321080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dirty="0"/>
              <a:t>Aktivsenioren Bayern e.V.   -    www.aktivsenioren.de      2022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28EFAAC-86A3-4EAF-BFDF-8AE30FCCC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6" y="375544"/>
            <a:ext cx="10778948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03F447D-CC04-40FF-BD89-0C759EF16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62637"/>
            <a:ext cx="10765875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41556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" descr="Bild">
            <a:extLst>
              <a:ext uri="{FF2B5EF4-FFF2-40B4-BE49-F238E27FC236}">
                <a16:creationId xmlns:a16="http://schemas.microsoft.com/office/drawing/2014/main" id="{2B6C79A1-FD82-48BB-8F22-30FC12042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C6D8C93F-6DF0-4C2F-9FD4-13E20F168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34" y="2003026"/>
            <a:ext cx="6085766" cy="38226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51170D7-FD93-47C0-9C16-C0A8B92495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8922" y="2014791"/>
            <a:ext cx="4682948" cy="382261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DE4308A-8BEC-40A0-8850-11F65ADE91CC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456C77B-6528-4286-99E8-B58F11CA17D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dirty="0"/>
              <a:t>Aktivsenioren Bayern e.V.   -    www.aktivsenioren.de      2022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EE212E6-C2E2-41F0-8F57-BF85165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5" y="375544"/>
            <a:ext cx="10790149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FE14664-42EA-4EA5-996A-8061978B47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42056"/>
            <a:ext cx="10790149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7568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A1FEBDE6-713D-4DC3-A82D-47F7BF2737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526" y="1996503"/>
            <a:ext cx="5395870" cy="359273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2D2E6630-6C7C-4F61-ADEE-32D0964E8A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8924" y="1996501"/>
            <a:ext cx="4682988" cy="3592739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de-DE" dirty="0"/>
              <a:t>Blinder Stichpunkt </a:t>
            </a:r>
          </a:p>
          <a:p>
            <a:pPr lvl="0"/>
            <a:r>
              <a:rPr lang="de-DE" dirty="0"/>
              <a:t>Blinder Stichpunkt </a:t>
            </a:r>
          </a:p>
          <a:p>
            <a:pPr lvl="0"/>
            <a:r>
              <a:rPr lang="de-DE" dirty="0"/>
              <a:t>Blinder Stichpunkt</a:t>
            </a:r>
          </a:p>
          <a:p>
            <a:pPr lvl="0"/>
            <a:r>
              <a:rPr lang="de-DE" dirty="0"/>
              <a:t>Blinder Stichpunkt</a:t>
            </a:r>
          </a:p>
          <a:p>
            <a:pPr lvl="0"/>
            <a:r>
              <a:rPr lang="de-DE" dirty="0"/>
              <a:t>Blinder Stichpunkt</a:t>
            </a:r>
          </a:p>
          <a:p>
            <a:pPr lvl="0"/>
            <a:r>
              <a:rPr lang="de-DE" dirty="0"/>
              <a:t>Blinder Stichpunkt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Blinder Stichpunkt</a:t>
            </a:r>
          </a:p>
          <a:p>
            <a:pPr lvl="0"/>
            <a:endParaRPr lang="de-DE" dirty="0"/>
          </a:p>
        </p:txBody>
      </p:sp>
      <p:pic>
        <p:nvPicPr>
          <p:cNvPr id="12" name="Bild" descr="Bild">
            <a:extLst>
              <a:ext uri="{FF2B5EF4-FFF2-40B4-BE49-F238E27FC236}">
                <a16:creationId xmlns:a16="http://schemas.microsoft.com/office/drawing/2014/main" id="{E2EF1CB8-9BE0-4EE2-8F3F-E1BE3CD11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2F6F2DB-2723-4198-997D-B0D03BCD1A16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D55B7D0-D074-47DF-A77C-BFD68F23C10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dirty="0"/>
              <a:t>Aktivsenioren Bayern e.V.   -    www.aktivsenioren.de      2022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1C1BB3C-955F-4713-943A-EB99499D0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5" y="375544"/>
            <a:ext cx="10790149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C6137AFE-E26F-46CC-B9A2-403B39B67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42056"/>
            <a:ext cx="10789474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126611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" descr="Bild">
            <a:extLst>
              <a:ext uri="{FF2B5EF4-FFF2-40B4-BE49-F238E27FC236}">
                <a16:creationId xmlns:a16="http://schemas.microsoft.com/office/drawing/2014/main" id="{C7FFA358-FE0A-4052-B172-F7DBF8BCE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0" y="6093296"/>
            <a:ext cx="454166" cy="39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Bildplatzhalter 13">
            <a:extLst>
              <a:ext uri="{FF2B5EF4-FFF2-40B4-BE49-F238E27FC236}">
                <a16:creationId xmlns:a16="http://schemas.microsoft.com/office/drawing/2014/main" id="{A2585D3D-ADED-4A25-82B7-A01291AE26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6526" y="2003026"/>
            <a:ext cx="4356559" cy="3262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E4E84A1-D0EE-4B88-B54D-3DCE1CF327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75920" y="2003027"/>
            <a:ext cx="2160240" cy="32621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CA425F5-5BB6-4213-A87F-2FAD71647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0" y="2014792"/>
            <a:ext cx="3235630" cy="325041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FF822D6-4E8D-47D7-A949-3E10CDA3F803}"/>
              </a:ext>
            </a:extLst>
          </p:cNvPr>
          <p:cNvSpPr txBox="1"/>
          <p:nvPr userDrawn="1"/>
        </p:nvSpPr>
        <p:spPr>
          <a:xfrm>
            <a:off x="10438195" y="625445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35F921-EFEC-4D2E-AAED-6C586102A069}" type="slidenum"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7513365-190A-44EF-BC1C-5D4928EAF59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dirty="0"/>
              <a:t>Aktivsenioren Bayern e.V.   -    www.aktivsenioren.de      2022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1245C3C-AB7B-4173-BCB0-D0B6B4CBB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25" y="375544"/>
            <a:ext cx="10790149" cy="574886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Folie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DF4C6346-0813-46FC-AC9F-390F759FA3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526" y="1042056"/>
            <a:ext cx="10789474" cy="394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312832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AAD5D05-CA53-4F66-B8EA-C8647694A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5480" y="6237312"/>
            <a:ext cx="8280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Aktivsenioren Bayern e.V.   -    www.aktivsenioren.de      2022</a:t>
            </a:r>
          </a:p>
        </p:txBody>
      </p:sp>
    </p:spTree>
    <p:extLst>
      <p:ext uri="{BB962C8B-B14F-4D97-AF65-F5344CB8AC3E}">
        <p14:creationId xmlns:p14="http://schemas.microsoft.com/office/powerpoint/2010/main" val="375958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1" r:id="rId3"/>
    <p:sldLayoutId id="2147483675" r:id="rId4"/>
    <p:sldLayoutId id="2147483678" r:id="rId5"/>
    <p:sldLayoutId id="2147483665" r:id="rId6"/>
    <p:sldLayoutId id="2147483674" r:id="rId7"/>
    <p:sldLayoutId id="2147483666" r:id="rId8"/>
    <p:sldLayoutId id="2147483667" r:id="rId9"/>
    <p:sldLayoutId id="2147483676" r:id="rId10"/>
    <p:sldLayoutId id="2147483677" r:id="rId11"/>
    <p:sldLayoutId id="2147483668" r:id="rId12"/>
    <p:sldLayoutId id="2147483670" r:id="rId13"/>
    <p:sldLayoutId id="2147483680" r:id="rId14"/>
    <p:sldLayoutId id="2147483698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AAD5D05-CA53-4F66-B8EA-C8647694A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5480" y="6237312"/>
            <a:ext cx="8280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Karin Führ und Karl-Heinz Langner, 31.01.2022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3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://www.der-lesekoch.de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etra.kuther@aktivsenioren.de" TargetMode="External"/><Relationship Id="rId2" Type="http://schemas.openxmlformats.org/officeDocument/2006/relationships/hyperlink" Target="mailto:info@aktivsenioren.d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hyperlink" Target="http://www.aktivsenioren.d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>
            <a:extLst>
              <a:ext uri="{FF2B5EF4-FFF2-40B4-BE49-F238E27FC236}">
                <a16:creationId xmlns:a16="http://schemas.microsoft.com/office/drawing/2014/main" id="{FF608F73-1086-4A01-AAF7-CBED8118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65" y="3298871"/>
            <a:ext cx="9000611" cy="784830"/>
          </a:xfrm>
        </p:spPr>
        <p:txBody>
          <a:bodyPr/>
          <a:lstStyle/>
          <a:p>
            <a:r>
              <a:rPr lang="de-DE" dirty="0"/>
              <a:t>AktivSenioren Bayern e.V.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883F8F74-4DF2-4B7C-ABA6-036F2B6DEC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78758" y="4767193"/>
            <a:ext cx="9000000" cy="784830"/>
          </a:xfrm>
        </p:spPr>
        <p:txBody>
          <a:bodyPr/>
          <a:lstStyle/>
          <a:p>
            <a:r>
              <a:rPr lang="de-DE" dirty="0"/>
              <a:t>Wir stellen uns vor</a:t>
            </a:r>
          </a:p>
        </p:txBody>
      </p:sp>
    </p:spTree>
    <p:extLst>
      <p:ext uri="{BB962C8B-B14F-4D97-AF65-F5344CB8AC3E}">
        <p14:creationId xmlns:p14="http://schemas.microsoft.com/office/powerpoint/2010/main" val="268791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A7D39-AF27-4F9A-A9AA-DF7252BB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16" y="373653"/>
            <a:ext cx="10934090" cy="574886"/>
          </a:xfrm>
        </p:spPr>
        <p:txBody>
          <a:bodyPr/>
          <a:lstStyle/>
          <a:p>
            <a:r>
              <a:rPr lang="de-DE" dirty="0"/>
              <a:t>Seit </a:t>
            </a:r>
            <a:r>
              <a:rPr lang="de-DE" dirty="0" smtClean="0"/>
              <a:t>40 </a:t>
            </a:r>
            <a:r>
              <a:rPr lang="de-DE" dirty="0"/>
              <a:t>Jahren </a:t>
            </a:r>
            <a:r>
              <a:rPr lang="de-DE" dirty="0" smtClean="0"/>
              <a:t>bayernweit engagiert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A503C1-CD2C-4BCE-9893-BBCE647924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252" y="1231295"/>
            <a:ext cx="6804900" cy="4743313"/>
          </a:xfrm>
          <a:solidFill>
            <a:schemeClr val="bg1">
              <a:lumMod val="95000"/>
            </a:schemeClr>
          </a:solidFill>
        </p:spPr>
        <p:txBody>
          <a:bodyPr wrap="square" lIns="216000" tIns="144000" bIns="144000">
            <a:spAutoFit/>
          </a:bodyPr>
          <a:lstStyle/>
          <a:p>
            <a:pPr>
              <a:buClr>
                <a:schemeClr val="tx2"/>
              </a:buClr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AktivSenioren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Bayern e.V.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 gegründet, gemeinnützig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 sind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ehemalige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Unternehmer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Selbstständige sowie Führungs- und Fachkräfte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 zahlreichen Branchen und Funktion im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aktiven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Ruhestand, in zehn Regionen Bayerns.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beraten Existenzgründer, Unternehmen und in Schulen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ehrenamtlich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unabhängig, politisch neutral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uneigennützig, aus der Praxis für die Praxis.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DE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eingebettet in ein Netzwerk von Partnern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de-DE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IHK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HWK, Agentur für Arbeit,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JobCenter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Gründerzentren, Wirtschaftsförderer der Kommunen,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Schulen, Hochschulen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Bundesarbeitsgemeinschaft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der Wirtschaftssenioren,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 leisten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jedes Jahr über 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40.000 Stunden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für unsere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Klienten, haben über 30.000 Gründungen erfolgreich begleitet, mehr als 50.000 Arbeitsplätze geschaffen bzw. erhalten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mehr als 100 Unternehmensnachfolgen erfolgreich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moderiert und über 2000 Schülern zu einem Ausbildungsplatz verholfen.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5101CB-9A6D-6A46-9DAB-B202857C0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0416" y="5365187"/>
            <a:ext cx="1237250" cy="123725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2BFC11-E40C-4CAB-84B7-D69F8F5B09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Aktivsenioren Bayern e.V.   -    www.aktivsenioren.de      </a:t>
            </a:r>
            <a:r>
              <a:rPr lang="de-DE" dirty="0" smtClean="0"/>
              <a:t>2024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E2AFBB-7048-4D2A-94C9-3BC1E49AB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1201566"/>
            <a:ext cx="4711016" cy="4419099"/>
          </a:xfrm>
          <a:prstGeom prst="rect">
            <a:avLst/>
          </a:prstGeom>
        </p:spPr>
      </p:pic>
      <p:sp>
        <p:nvSpPr>
          <p:cNvPr id="7" name="Textplatzhalter 4">
            <a:extLst>
              <a:ext uri="{FF2B5EF4-FFF2-40B4-BE49-F238E27FC236}">
                <a16:creationId xmlns:a16="http://schemas.microsoft.com/office/drawing/2014/main" id="{4B3C37EB-7663-4CD7-9C9C-4F072799148F}"/>
              </a:ext>
            </a:extLst>
          </p:cNvPr>
          <p:cNvSpPr txBox="1">
            <a:spLocks/>
          </p:cNvSpPr>
          <p:nvPr/>
        </p:nvSpPr>
        <p:spPr>
          <a:xfrm>
            <a:off x="7615384" y="5476660"/>
            <a:ext cx="2708702" cy="397032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solidFill>
                  <a:srgbClr val="C00000"/>
                </a:solidFill>
              </a:rPr>
              <a:t>Wir machen keine </a:t>
            </a:r>
            <a:r>
              <a:rPr lang="de-DE" sz="1100" b="1" dirty="0" smtClean="0">
                <a:solidFill>
                  <a:srgbClr val="C00000"/>
                </a:solidFill>
              </a:rPr>
              <a:t>Rechts-, </a:t>
            </a:r>
            <a:r>
              <a:rPr lang="de-DE" sz="1100" b="1" dirty="0">
                <a:solidFill>
                  <a:srgbClr val="C00000"/>
                </a:solidFill>
              </a:rPr>
              <a:t>Steuer- oder Versicherungsberatung!</a:t>
            </a:r>
          </a:p>
        </p:txBody>
      </p:sp>
    </p:spTree>
    <p:extLst>
      <p:ext uri="{BB962C8B-B14F-4D97-AF65-F5344CB8AC3E}">
        <p14:creationId xmlns:p14="http://schemas.microsoft.com/office/powerpoint/2010/main" val="328624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D23E6E43-D9C6-EAAB-5F62-43BC6D827877}"/>
              </a:ext>
            </a:extLst>
          </p:cNvPr>
          <p:cNvSpPr/>
          <p:nvPr/>
        </p:nvSpPr>
        <p:spPr>
          <a:xfrm>
            <a:off x="479377" y="1528002"/>
            <a:ext cx="11233248" cy="4709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C7E41FA-52CD-64F1-1EE6-5CB01B456D3E}"/>
              </a:ext>
            </a:extLst>
          </p:cNvPr>
          <p:cNvSpPr txBox="1"/>
          <p:nvPr/>
        </p:nvSpPr>
        <p:spPr>
          <a:xfrm>
            <a:off x="4937558" y="1879077"/>
            <a:ext cx="6475264" cy="4214219"/>
          </a:xfrm>
          <a:prstGeom prst="rect">
            <a:avLst/>
          </a:prstGeom>
          <a:solidFill>
            <a:schemeClr val="tx2">
              <a:lumMod val="60000"/>
              <a:lumOff val="40000"/>
              <a:alpha val="36000"/>
            </a:schemeClr>
          </a:solidFill>
          <a:ln>
            <a:solidFill>
              <a:schemeClr val="accent1"/>
            </a:solidFill>
          </a:ln>
        </p:spPr>
        <p:txBody>
          <a:bodyPr wrap="square" lIns="36000" rIns="36000" rtlCol="0">
            <a:noAutofit/>
          </a:bodyPr>
          <a:lstStyle>
            <a:defPPr>
              <a:defRPr lang="de-DE"/>
            </a:defPPr>
            <a:lvl1pPr algn="ctr">
              <a:defRPr sz="2000"/>
            </a:lvl1pPr>
          </a:lstStyle>
          <a:p>
            <a:pPr algn="l"/>
            <a:r>
              <a:rPr lang="de-DE" sz="1800" dirty="0" smtClean="0"/>
              <a:t>     Unternehmensgründung</a:t>
            </a:r>
          </a:p>
          <a:p>
            <a:pPr algn="l"/>
            <a:r>
              <a:rPr lang="de-DE" sz="1800" dirty="0"/>
              <a:t>	 </a:t>
            </a:r>
            <a:r>
              <a:rPr lang="de-DE" sz="1800" dirty="0" smtClean="0"/>
              <a:t>       Unternehmensführung</a:t>
            </a:r>
          </a:p>
          <a:p>
            <a:pPr algn="r"/>
            <a:r>
              <a:rPr lang="de-DE" sz="1800" dirty="0" smtClean="0"/>
              <a:t>Unternehmensübergabe/-übernahme</a:t>
            </a:r>
            <a:endParaRPr lang="de-DE" sz="18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B37251B-E4A1-2F3D-EE8C-39C260C59EFE}"/>
              </a:ext>
            </a:extLst>
          </p:cNvPr>
          <p:cNvSpPr txBox="1"/>
          <p:nvPr/>
        </p:nvSpPr>
        <p:spPr>
          <a:xfrm>
            <a:off x="2144832" y="1873679"/>
            <a:ext cx="2718835" cy="4219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36000" tIns="180000" rIns="36000" rtlCol="0">
            <a:noAutofit/>
          </a:bodyPr>
          <a:lstStyle/>
          <a:p>
            <a:pPr algn="ctr"/>
            <a:r>
              <a:rPr lang="de-DE" dirty="0" smtClean="0"/>
              <a:t>Training und </a:t>
            </a:r>
          </a:p>
          <a:p>
            <a:pPr algn="ctr"/>
            <a:r>
              <a:rPr lang="de-DE" dirty="0" smtClean="0"/>
              <a:t>Praxis-Wissen Schule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2C5768-F447-76F4-77A7-0C876013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40 Jahre im Dienst der Wirtschaft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6CDE29-12D9-0B5D-C96D-39581631B5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Unsere Leistungen, Themen und Tools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4F08DFE-1CDA-84E7-3E55-1804A5CD2C1B}"/>
              </a:ext>
            </a:extLst>
          </p:cNvPr>
          <p:cNvSpPr/>
          <p:nvPr/>
        </p:nvSpPr>
        <p:spPr>
          <a:xfrm>
            <a:off x="754780" y="2721587"/>
            <a:ext cx="10596513" cy="941135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Leistungen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B582710-0082-3745-4668-9D462BD2196D}"/>
              </a:ext>
            </a:extLst>
          </p:cNvPr>
          <p:cNvSpPr/>
          <p:nvPr/>
        </p:nvSpPr>
        <p:spPr>
          <a:xfrm>
            <a:off x="739707" y="3717032"/>
            <a:ext cx="10591350" cy="973199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Themen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D266E1F-0C54-A883-90EF-8A2AE5081D49}"/>
              </a:ext>
            </a:extLst>
          </p:cNvPr>
          <p:cNvSpPr/>
          <p:nvPr/>
        </p:nvSpPr>
        <p:spPr>
          <a:xfrm>
            <a:off x="733660" y="4725144"/>
            <a:ext cx="10591350" cy="1072239"/>
          </a:xfrm>
          <a:prstGeom prst="rect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Tools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22D0D91-7931-6B1A-EF04-5F956E23CD79}"/>
              </a:ext>
            </a:extLst>
          </p:cNvPr>
          <p:cNvSpPr/>
          <p:nvPr/>
        </p:nvSpPr>
        <p:spPr>
          <a:xfrm>
            <a:off x="5205937" y="2814420"/>
            <a:ext cx="3053190" cy="811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Tragfähigkeitsbescheinigung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Analysen - Finanzpläne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Anregungen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D64DDA4-E3CA-229A-569D-A2453659B22D}"/>
              </a:ext>
            </a:extLst>
          </p:cNvPr>
          <p:cNvSpPr txBox="1"/>
          <p:nvPr/>
        </p:nvSpPr>
        <p:spPr>
          <a:xfrm>
            <a:off x="8259127" y="2879010"/>
            <a:ext cx="282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Unterstützung - Coaching</a:t>
            </a:r>
            <a:endParaRPr lang="de-DE" sz="1600" dirty="0">
              <a:solidFill>
                <a:schemeClr val="tx1"/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Sparringspartner  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3D81D57-3329-7C3A-B310-EE21BBA474F0}"/>
              </a:ext>
            </a:extLst>
          </p:cNvPr>
          <p:cNvSpPr/>
          <p:nvPr/>
        </p:nvSpPr>
        <p:spPr>
          <a:xfrm>
            <a:off x="5205937" y="3796201"/>
            <a:ext cx="298498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Kalkulation/Controlling</a:t>
            </a:r>
            <a:endParaRPr lang="de-DE" sz="1600" dirty="0">
              <a:solidFill>
                <a:schemeClr val="tx1"/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Finanzierung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Organisation/Personal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D2E6DF-8A85-1E77-5C93-0774340171A8}"/>
              </a:ext>
            </a:extLst>
          </p:cNvPr>
          <p:cNvSpPr txBox="1"/>
          <p:nvPr/>
        </p:nvSpPr>
        <p:spPr>
          <a:xfrm>
            <a:off x="8259127" y="3789115"/>
            <a:ext cx="28218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Vertrieb/Marketing</a:t>
            </a:r>
            <a:endParaRPr lang="de-DE" sz="1600" dirty="0">
              <a:solidFill>
                <a:schemeClr val="tx1"/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Digitale Transformation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Informationssicherheit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C490706-3044-8759-D93D-0DBF6727E34E}"/>
              </a:ext>
            </a:extLst>
          </p:cNvPr>
          <p:cNvSpPr/>
          <p:nvPr/>
        </p:nvSpPr>
        <p:spPr>
          <a:xfrm>
            <a:off x="5215766" y="4914482"/>
            <a:ext cx="279659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Finanzplan A/B/C Light</a:t>
            </a:r>
            <a:endParaRPr lang="de-DE" sz="1600" dirty="0">
              <a:solidFill>
                <a:schemeClr val="tx1"/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Businessplan-</a:t>
            </a:r>
            <a:r>
              <a:rPr lang="de-DE" sz="1600" dirty="0" err="1" smtClean="0">
                <a:solidFill>
                  <a:schemeClr val="tx1"/>
                </a:solidFill>
              </a:rPr>
              <a:t>Canvas</a:t>
            </a:r>
            <a:endParaRPr lang="de-DE" sz="1600" dirty="0">
              <a:solidFill>
                <a:schemeClr val="tx1"/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Geschäftsmodellanalyse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702C580-A418-0A23-829F-6B00137A2EAE}"/>
              </a:ext>
            </a:extLst>
          </p:cNvPr>
          <p:cNvSpPr txBox="1"/>
          <p:nvPr/>
        </p:nvSpPr>
        <p:spPr>
          <a:xfrm>
            <a:off x="8259127" y="4896599"/>
            <a:ext cx="1513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Leitfäden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Checklisten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/>
              <a:t>Vorlagen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462BFC11-E40C-4CAB-84B7-D69F8F5B09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15480" y="6237312"/>
            <a:ext cx="8280920" cy="365125"/>
          </a:xfrm>
        </p:spPr>
        <p:txBody>
          <a:bodyPr/>
          <a:lstStyle/>
          <a:p>
            <a:r>
              <a:rPr lang="de-DE" dirty="0"/>
              <a:t>Aktivsenioren Bayern e.V.   -    www.aktivsenioren.de      </a:t>
            </a:r>
            <a:r>
              <a:rPr lang="de-DE" dirty="0" smtClean="0"/>
              <a:t>2024</a:t>
            </a:r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045101CB-9A6D-6A46-9DAB-B202857C0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1567" y="182128"/>
            <a:ext cx="1237250" cy="123725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D64DDA4-E3CA-229A-569D-A2453659B22D}"/>
              </a:ext>
            </a:extLst>
          </p:cNvPr>
          <p:cNvSpPr txBox="1"/>
          <p:nvPr/>
        </p:nvSpPr>
        <p:spPr>
          <a:xfrm>
            <a:off x="2218722" y="2776655"/>
            <a:ext cx="2511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/>
              <a:t>Coaching/Mentoring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Workshops/</a:t>
            </a:r>
            <a:r>
              <a:rPr lang="de-DE" sz="1600" dirty="0" smtClean="0"/>
              <a:t>Seminare  </a:t>
            </a:r>
            <a:endParaRPr lang="de-DE" sz="16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/>
              <a:t>Vorträge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D64DDA4-E3CA-229A-569D-A2453659B22D}"/>
              </a:ext>
            </a:extLst>
          </p:cNvPr>
          <p:cNvSpPr txBox="1"/>
          <p:nvPr/>
        </p:nvSpPr>
        <p:spPr>
          <a:xfrm>
            <a:off x="2178014" y="4877504"/>
            <a:ext cx="2303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MS-Office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/>
              <a:t>Goto-Meeting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Miro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D64DDA4-E3CA-229A-569D-A2453659B22D}"/>
              </a:ext>
            </a:extLst>
          </p:cNvPr>
          <p:cNvSpPr txBox="1"/>
          <p:nvPr/>
        </p:nvSpPr>
        <p:spPr>
          <a:xfrm>
            <a:off x="2223664" y="3798848"/>
            <a:ext cx="288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Lesetraining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/>
              <a:t>Bewerbungstraining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600" dirty="0" smtClean="0"/>
              <a:t>Selbst-/Zeitmanagement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4780" y="2144015"/>
            <a:ext cx="1282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Beratung</a:t>
            </a:r>
            <a:endParaRPr lang="de-DE" sz="20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D266E1F-0C54-A883-90EF-8A2AE5081D49}"/>
              </a:ext>
            </a:extLst>
          </p:cNvPr>
          <p:cNvSpPr/>
          <p:nvPr/>
        </p:nvSpPr>
        <p:spPr>
          <a:xfrm>
            <a:off x="728962" y="5867920"/>
            <a:ext cx="10596047" cy="29738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200" spc="300" dirty="0" smtClean="0">
                <a:solidFill>
                  <a:schemeClr val="tx1"/>
                </a:solidFill>
              </a:rPr>
              <a:t>Interne IT-Betreuung(Auftragsverwaltung, Inter-/Intranet, Abrechnung, Geschäftsstelle)</a:t>
            </a:r>
            <a:endParaRPr lang="de-DE" sz="1200" spc="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6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A7D39-AF27-4F9A-A9AA-DF7252BB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75544"/>
            <a:ext cx="11222122" cy="574886"/>
          </a:xfrm>
        </p:spPr>
        <p:txBody>
          <a:bodyPr/>
          <a:lstStyle/>
          <a:p>
            <a:r>
              <a:rPr lang="de-DE" smtClean="0"/>
              <a:t>40 </a:t>
            </a:r>
            <a:r>
              <a:rPr lang="de-DE" dirty="0"/>
              <a:t>Jahren </a:t>
            </a:r>
            <a:r>
              <a:rPr lang="de-DE" dirty="0" smtClean="0"/>
              <a:t>engagiert und ehrenamtlich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2BFC11-E40C-4CAB-84B7-D69F8F5B09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Aktivsenioren Bayern e.V.   -    www.aktivsenioren.de      </a:t>
            </a:r>
            <a:r>
              <a:rPr lang="de-DE" dirty="0" smtClean="0"/>
              <a:t>2024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51385" y="1452427"/>
            <a:ext cx="5118040" cy="14380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72000" rIns="36000" bIns="72000">
            <a:spAutoFit/>
          </a:bodyPr>
          <a:lstStyle/>
          <a:p>
            <a:pPr>
              <a:buClr>
                <a:schemeClr val="tx2"/>
              </a:buClr>
            </a:pPr>
            <a:r>
              <a:rPr lang="de-DE" sz="1200" b="1" dirty="0"/>
              <a:t>Beratungsfeld </a:t>
            </a:r>
            <a:r>
              <a:rPr lang="de-DE" sz="1200" b="1" dirty="0" smtClean="0"/>
              <a:t>Existenzgründung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 smtClean="0"/>
              <a:t>Austausch </a:t>
            </a:r>
            <a:r>
              <a:rPr lang="de-DE" sz="1200" dirty="0"/>
              <a:t>zur Geschäftsidee </a:t>
            </a:r>
            <a:r>
              <a:rPr lang="de-DE" sz="1200" dirty="0" smtClean="0"/>
              <a:t>und </a:t>
            </a:r>
            <a:r>
              <a:rPr lang="de-DE" sz="1200" dirty="0"/>
              <a:t>bei Bedarf </a:t>
            </a:r>
            <a:r>
              <a:rPr lang="de-DE" sz="1200" dirty="0" smtClean="0"/>
              <a:t>Optimierung</a:t>
            </a:r>
            <a:endParaRPr lang="de-DE" sz="1200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/>
              <a:t>Hilfe bei der Erstellung </a:t>
            </a:r>
            <a:r>
              <a:rPr lang="de-DE" sz="1200" dirty="0" smtClean="0"/>
              <a:t>von </a:t>
            </a:r>
            <a:r>
              <a:rPr lang="de-DE" sz="1200" dirty="0"/>
              <a:t>Business-und </a:t>
            </a:r>
            <a:r>
              <a:rPr lang="de-DE" sz="1200" dirty="0" smtClean="0"/>
              <a:t>Finanzplan</a:t>
            </a:r>
            <a:endParaRPr lang="de-DE" sz="1200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/>
              <a:t>Erstellung der </a:t>
            </a:r>
            <a:r>
              <a:rPr lang="de-DE" sz="1200" dirty="0" smtClean="0"/>
              <a:t>Tragfähigkeits-Bescheinigung 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zur Beantragung des </a:t>
            </a:r>
            <a:r>
              <a:rPr lang="de-DE" sz="1200" dirty="0" smtClean="0"/>
              <a:t>Gründungszuschusses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 smtClean="0"/>
              <a:t>Begleitung der Startphase des Unternehmens</a:t>
            </a:r>
            <a:endParaRPr lang="de-DE" sz="1200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/>
              <a:t>Grundsatz: Hilfe zur Selbsthilfe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CDA503C1-CD2C-4BCE-9893-BBCE647924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743" y="3003263"/>
            <a:ext cx="5171925" cy="1253402"/>
          </a:xfrm>
          <a:solidFill>
            <a:schemeClr val="bg1">
              <a:lumMod val="95000"/>
            </a:schemeClr>
          </a:solidFill>
        </p:spPr>
        <p:txBody>
          <a:bodyPr wrap="square" lIns="144000" tIns="72000" rIns="36000" bIns="72000">
            <a:spAutoFit/>
          </a:bodyPr>
          <a:lstStyle/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de-DE" sz="1200" b="1" dirty="0" smtClean="0"/>
              <a:t>Beratungsfeld Unternehmensführung und Krisenbewältigung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 smtClean="0"/>
              <a:t>Analyse </a:t>
            </a:r>
            <a:r>
              <a:rPr lang="de-DE" sz="1200" dirty="0"/>
              <a:t>des </a:t>
            </a:r>
            <a:r>
              <a:rPr lang="de-DE" sz="1200" dirty="0" smtClean="0"/>
              <a:t>Geschäftsmodells und </a:t>
            </a:r>
            <a:r>
              <a:rPr lang="de-DE" sz="1200" dirty="0"/>
              <a:t>bei Bedarf </a:t>
            </a:r>
            <a:r>
              <a:rPr lang="de-DE" sz="1200" dirty="0" smtClean="0"/>
              <a:t>Optimierung</a:t>
            </a:r>
            <a:endParaRPr lang="de-DE" sz="1200" dirty="0"/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/>
              <a:t>Krisenbewältigung, z.B. Hilfe bei drohender finanzieller Schieflage 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/>
              <a:t>Unterstützung bei Verbesserungen in </a:t>
            </a:r>
            <a:r>
              <a:rPr lang="de-DE" sz="1200" dirty="0" smtClean="0"/>
              <a:t>der Organisation </a:t>
            </a:r>
            <a:r>
              <a:rPr lang="de-DE" sz="1200" dirty="0"/>
              <a:t>/ Struktur des </a:t>
            </a:r>
            <a:r>
              <a:rPr lang="de-DE" sz="1200" dirty="0" smtClean="0"/>
              <a:t>Unternehmens - Maßnahmenplan</a:t>
            </a:r>
            <a:endParaRPr lang="de-DE" sz="1200" dirty="0"/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/>
              <a:t>Unterstützung bei Fragen zum </a:t>
            </a:r>
            <a:r>
              <a:rPr lang="de-DE" sz="1200" dirty="0" smtClean="0"/>
              <a:t>Personalmanagement - Coaching</a:t>
            </a:r>
            <a:endParaRPr lang="de-DE" sz="120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DA503C1-CD2C-4BCE-9893-BBCE647924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4442" y="4369433"/>
            <a:ext cx="5144983" cy="1696600"/>
          </a:xfrm>
          <a:solidFill>
            <a:schemeClr val="bg1">
              <a:lumMod val="95000"/>
            </a:schemeClr>
          </a:solidFill>
        </p:spPr>
        <p:txBody>
          <a:bodyPr wrap="square" lIns="144000" tIns="72000" rIns="36000" bIns="72000">
            <a:spAutoFit/>
          </a:bodyPr>
          <a:lstStyle/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de-DE" sz="1200" b="1" dirty="0" smtClean="0"/>
              <a:t>Beratungsfeld Unternehmensnachfolge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de-DE" sz="1200" dirty="0" smtClean="0"/>
              <a:t>für Unternehmenseigentümer, die für ihre Firma</a:t>
            </a:r>
          </a:p>
          <a:p>
            <a:pPr marL="265113" lvl="1" indent="-119063">
              <a:spcBef>
                <a:spcPts val="0"/>
              </a:spcBef>
              <a:buClr>
                <a:schemeClr val="tx2"/>
              </a:buClr>
            </a:pPr>
            <a:r>
              <a:rPr lang="de-DE" sz="1200" dirty="0" smtClean="0"/>
              <a:t>… einen </a:t>
            </a:r>
            <a:r>
              <a:rPr lang="de-DE" sz="1200" dirty="0"/>
              <a:t>geordneten Übergang zur nächsten Generation </a:t>
            </a:r>
            <a:r>
              <a:rPr lang="de-DE" sz="1200" dirty="0" smtClean="0"/>
              <a:t>planen</a:t>
            </a:r>
            <a:endParaRPr lang="de-DE" sz="1200" dirty="0"/>
          </a:p>
          <a:p>
            <a:pPr marL="265113" lvl="1" indent="-119063">
              <a:spcBef>
                <a:spcPts val="0"/>
              </a:spcBef>
              <a:buClr>
                <a:schemeClr val="tx2"/>
              </a:buClr>
            </a:pPr>
            <a:r>
              <a:rPr lang="de-DE" sz="1200" dirty="0"/>
              <a:t>… </a:t>
            </a:r>
            <a:r>
              <a:rPr lang="de-DE" sz="1200" dirty="0" smtClean="0"/>
              <a:t>sich </a:t>
            </a:r>
            <a:r>
              <a:rPr lang="de-DE" sz="1200" dirty="0"/>
              <a:t>unternehmerisch neu orientieren </a:t>
            </a:r>
            <a:r>
              <a:rPr lang="de-DE" sz="1200" dirty="0" smtClean="0"/>
              <a:t>möchten</a:t>
            </a:r>
            <a:endParaRPr lang="de-DE" sz="1200" dirty="0"/>
          </a:p>
          <a:p>
            <a:pPr marL="265113" lvl="1" indent="-119063">
              <a:spcBef>
                <a:spcPts val="0"/>
              </a:spcBef>
              <a:buClr>
                <a:schemeClr val="tx2"/>
              </a:buClr>
            </a:pPr>
            <a:r>
              <a:rPr lang="de-DE" sz="1200" dirty="0"/>
              <a:t>… </a:t>
            </a:r>
            <a:r>
              <a:rPr lang="de-DE" sz="1200" dirty="0" smtClean="0"/>
              <a:t>krankheits- </a:t>
            </a:r>
            <a:r>
              <a:rPr lang="de-DE" sz="1200" dirty="0"/>
              <a:t>oder notfallbedingt den Betrieb übergeben </a:t>
            </a:r>
            <a:r>
              <a:rPr lang="de-DE" sz="1200" dirty="0" smtClean="0"/>
              <a:t>müssen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de-DE" sz="1200" dirty="0" smtClean="0"/>
              <a:t>für Unternehmer, die durch eine Firmenübernahme</a:t>
            </a:r>
          </a:p>
          <a:p>
            <a:pPr marL="265113" lvl="1" indent="-119063">
              <a:spcBef>
                <a:spcPts val="0"/>
              </a:spcBef>
              <a:buClr>
                <a:schemeClr val="tx2"/>
              </a:buClr>
            </a:pPr>
            <a:r>
              <a:rPr lang="de-DE" sz="1200" dirty="0"/>
              <a:t>… </a:t>
            </a:r>
            <a:r>
              <a:rPr lang="de-DE" sz="1200" dirty="0" smtClean="0"/>
              <a:t>ihr </a:t>
            </a:r>
            <a:r>
              <a:rPr lang="de-DE" sz="1200" dirty="0"/>
              <a:t>unternehmerisches Know-how optimal einsetzen </a:t>
            </a:r>
            <a:r>
              <a:rPr lang="de-DE" sz="1200" dirty="0" smtClean="0"/>
              <a:t>möchten</a:t>
            </a:r>
            <a:endParaRPr lang="de-DE" sz="1200" dirty="0"/>
          </a:p>
          <a:p>
            <a:pPr marL="265113" lvl="1" indent="-119063">
              <a:spcBef>
                <a:spcPts val="0"/>
              </a:spcBef>
              <a:buClr>
                <a:schemeClr val="tx2"/>
              </a:buClr>
            </a:pPr>
            <a:r>
              <a:rPr lang="de-DE" sz="1200" dirty="0"/>
              <a:t>… </a:t>
            </a:r>
            <a:r>
              <a:rPr lang="de-DE" sz="1200" dirty="0" smtClean="0"/>
              <a:t>neue </a:t>
            </a:r>
            <a:r>
              <a:rPr lang="de-DE" sz="1200" dirty="0"/>
              <a:t>Potenziale </a:t>
            </a:r>
            <a:r>
              <a:rPr lang="de-DE" sz="1200" dirty="0" smtClean="0"/>
              <a:t>in existierenden Unternehmen identifizieren </a:t>
            </a:r>
            <a:r>
              <a:rPr lang="de-DE" sz="1200" dirty="0"/>
              <a:t>und erschließen </a:t>
            </a:r>
            <a:r>
              <a:rPr lang="de-DE" sz="1200" dirty="0" smtClean="0"/>
              <a:t>möchten.</a:t>
            </a:r>
            <a:endParaRPr lang="de-DE" sz="1200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C22BD136-624B-4581-897A-02C9ACEE471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6180" y="4808598"/>
            <a:ext cx="4745998" cy="1475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44000" tIns="72000" rIns="36000" bIns="72000">
            <a:spAutoFit/>
          </a:bodyPr>
          <a:lstStyle/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de-DE" sz="1200" b="1" dirty="0" smtClean="0"/>
              <a:t>Training Praxiswissen Schule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 smtClean="0"/>
              <a:t>Unterstützung </a:t>
            </a:r>
            <a:r>
              <a:rPr lang="de-DE" sz="1200" dirty="0"/>
              <a:t>beim Übergang von der Schule in den Beruf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/>
              <a:t>Diverse </a:t>
            </a:r>
            <a:r>
              <a:rPr lang="de-DE" sz="1200" dirty="0" smtClean="0"/>
              <a:t>Lernprojekte </a:t>
            </a:r>
            <a:r>
              <a:rPr lang="de-DE" sz="1200" dirty="0"/>
              <a:t>an Schulen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/>
              <a:t>Lese-/Rechtschreibtraining für Schüler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/>
              <a:t>Vortrag Lese-/</a:t>
            </a:r>
            <a:r>
              <a:rPr lang="de-DE" sz="1200" dirty="0" smtClean="0"/>
              <a:t>Rechtschreibtraining für </a:t>
            </a:r>
            <a:r>
              <a:rPr lang="de-DE" sz="1200" dirty="0"/>
              <a:t>Lehrer, Eltern, Trainer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 smtClean="0"/>
              <a:t>Präsenz- </a:t>
            </a:r>
            <a:r>
              <a:rPr lang="de-DE" sz="1200" dirty="0"/>
              <a:t>und Online-Training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/>
              <a:t>über 1000 Übungsdateien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/>
              <a:t>Kostenfreier Zugang zu </a:t>
            </a:r>
            <a:r>
              <a:rPr lang="de-DE" sz="1200" dirty="0" smtClean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www.der-lesekoch.de</a:t>
            </a:r>
            <a:endParaRPr lang="de-DE" sz="1200" dirty="0">
              <a:solidFill>
                <a:schemeClr val="tx2"/>
              </a:solidFill>
            </a:endParaRPr>
          </a:p>
        </p:txBody>
      </p:sp>
      <p:pic>
        <p:nvPicPr>
          <p:cNvPr id="12" name="Grafik 11" descr="Ein Bild, das Text, Gerät, Systemsteuerung enthält.&#10;&#10;Automatisch generierte Beschreibung">
            <a:extLst>
              <a:ext uri="{FF2B5EF4-FFF2-40B4-BE49-F238E27FC236}">
                <a16:creationId xmlns:a16="http://schemas.microsoft.com/office/drawing/2014/main" id="{05C20696-9840-4B78-A295-E0A6700E7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139" y="1809644"/>
            <a:ext cx="1135109" cy="113510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3E67999-46E7-4B79-94AE-202CA292C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66885" y="2658185"/>
            <a:ext cx="1177252" cy="1132926"/>
          </a:xfrm>
          <a:prstGeom prst="rect">
            <a:avLst/>
          </a:prstGeom>
        </p:spPr>
      </p:pic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CDA503C1-CD2C-4BCE-9893-BBCE647924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0388" y="2927385"/>
            <a:ext cx="4762806" cy="1438068"/>
          </a:xfrm>
          <a:solidFill>
            <a:schemeClr val="bg1">
              <a:lumMod val="95000"/>
            </a:schemeClr>
          </a:solidFill>
        </p:spPr>
        <p:txBody>
          <a:bodyPr wrap="square" lIns="144000" tIns="72000" rIns="36000" bIns="72000">
            <a:spAutoFit/>
          </a:bodyPr>
          <a:lstStyle/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de-DE" sz="1200" b="1" dirty="0" smtClean="0"/>
              <a:t>Beratungsfeld Digitale Transformation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Information zur Digitalen Transformation, </a:t>
            </a:r>
            <a:r>
              <a:rPr lang="de-DE" sz="1200" dirty="0" smtClean="0"/>
              <a:t>Sensibilisierung </a:t>
            </a:r>
            <a:endParaRPr lang="de-DE" sz="12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 smtClean="0"/>
              <a:t>Strukturierte </a:t>
            </a:r>
            <a:r>
              <a:rPr lang="de-DE" sz="1200" dirty="0"/>
              <a:t>Bestandsaufnahme mittels Checklisten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Auswertung und Analyse der Ergebnisse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Aufzeigen des konkreten Digitalisierungspotenzials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Entscheidungshilfe für mögliche </a:t>
            </a:r>
            <a:r>
              <a:rPr lang="de-DE" sz="1200" dirty="0" smtClean="0"/>
              <a:t>Maßnahmen, Priorisierung</a:t>
            </a:r>
            <a:endParaRPr lang="de-DE" sz="12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 smtClean="0"/>
              <a:t>Begleitung der Umsetzung </a:t>
            </a:r>
            <a:r>
              <a:rPr lang="de-DE" sz="1200" dirty="0"/>
              <a:t>der beschlossenen </a:t>
            </a:r>
            <a:r>
              <a:rPr lang="de-DE" sz="1200" dirty="0" smtClean="0"/>
              <a:t>Maßnahmen</a:t>
            </a:r>
            <a:endParaRPr lang="de-DE" sz="1200" dirty="0"/>
          </a:p>
        </p:txBody>
      </p:sp>
      <p:pic>
        <p:nvPicPr>
          <p:cNvPr id="18" name="Grafik 17" descr="Ein Bild, das Pfeil enthält.&#10;&#10;Automatisch generierte Beschreibung">
            <a:extLst>
              <a:ext uri="{FF2B5EF4-FFF2-40B4-BE49-F238E27FC236}">
                <a16:creationId xmlns:a16="http://schemas.microsoft.com/office/drawing/2014/main" id="{620CF8D9-2A4B-200D-B826-96EAF44CDB51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10277" y="4207262"/>
            <a:ext cx="1349467" cy="1387794"/>
          </a:xfrm>
          <a:prstGeom prst="rect">
            <a:avLst/>
          </a:prstGeom>
          <a:noFill/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D2DBD57-6641-DA58-56BA-E05131A22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0237" y="3205633"/>
            <a:ext cx="1455594" cy="1081970"/>
          </a:xfrm>
          <a:prstGeom prst="rect">
            <a:avLst/>
          </a:prstGeom>
          <a:noFill/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FA9A741-8565-9ABE-BDD9-9DD527E1F5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3744" y="5192886"/>
            <a:ext cx="1743318" cy="1409551"/>
          </a:xfrm>
          <a:prstGeom prst="rect">
            <a:avLst/>
          </a:prstGeom>
          <a:noFill/>
        </p:spPr>
      </p:pic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B86CDE29-12D9-0B5D-C96D-39581631B5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526" y="1042056"/>
            <a:ext cx="10765875" cy="394320"/>
          </a:xfrm>
        </p:spPr>
        <p:txBody>
          <a:bodyPr/>
          <a:lstStyle/>
          <a:p>
            <a:r>
              <a:rPr lang="de-DE" dirty="0" smtClean="0"/>
              <a:t>Schwerpunkte Beratungsfelder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5101CB-9A6D-6A46-9DAB-B202857C0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0784" y="113228"/>
            <a:ext cx="1237250" cy="1136037"/>
          </a:xfrm>
          <a:prstGeom prst="rect">
            <a:avLst/>
          </a:prstGeom>
        </p:spPr>
      </p:pic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4ED239C7-85D3-05B6-2D78-3F931B9D67B1}"/>
              </a:ext>
            </a:extLst>
          </p:cNvPr>
          <p:cNvSpPr txBox="1">
            <a:spLocks/>
          </p:cNvSpPr>
          <p:nvPr/>
        </p:nvSpPr>
        <p:spPr>
          <a:xfrm>
            <a:off x="6217195" y="1356336"/>
            <a:ext cx="474599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de-DE" sz="1200" b="1" dirty="0" smtClean="0"/>
              <a:t>Beratungsfeld Geschäftsmodell-Analyse</a:t>
            </a:r>
          </a:p>
          <a:p>
            <a:pPr marL="265113" indent="-1714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 smtClean="0"/>
              <a:t>Überblick </a:t>
            </a:r>
            <a:r>
              <a:rPr lang="de-DE" sz="1200" dirty="0"/>
              <a:t>über das Zusammenwirken aller Unternehmens-Bausteine.</a:t>
            </a:r>
          </a:p>
          <a:p>
            <a:pPr marL="265113" indent="-1714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 smtClean="0"/>
              <a:t>SWOT-Analyse: Identifizierung und Bewertung von Stärken, Schwächen, </a:t>
            </a:r>
            <a:r>
              <a:rPr lang="de-DE" sz="1200" dirty="0"/>
              <a:t>Chancen und Risiken</a:t>
            </a:r>
          </a:p>
          <a:p>
            <a:pPr marL="265113" indent="-17145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200" dirty="0"/>
              <a:t>Kombination </a:t>
            </a:r>
            <a:r>
              <a:rPr lang="de-DE" sz="1200" dirty="0" smtClean="0"/>
              <a:t>GMA mit SWOT-Analyse </a:t>
            </a:r>
            <a:r>
              <a:rPr lang="de-DE" sz="1200" dirty="0"/>
              <a:t>als besonderes Angebot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48" y="1249265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3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A503C1-CD2C-4BCE-9893-BBCE647924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526" y="1534882"/>
            <a:ext cx="4885418" cy="4296149"/>
          </a:xfrm>
          <a:solidFill>
            <a:schemeClr val="bg1">
              <a:lumMod val="95000"/>
            </a:schemeClr>
          </a:solidFill>
        </p:spPr>
        <p:txBody>
          <a:bodyPr wrap="square" lIns="0" tIns="108000" bIns="108000">
            <a:spAutoFit/>
          </a:bodyPr>
          <a:lstStyle/>
          <a:p>
            <a:pPr marL="182562">
              <a:spcBef>
                <a:spcPts val="600"/>
              </a:spcBef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Für unsere </a:t>
            </a:r>
            <a:r>
              <a:rPr lang="de-DE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Klienten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160338">
              <a:spcBef>
                <a:spcPts val="600"/>
              </a:spcBef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Unternehmerisches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Denken und Handeln sowie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aktuelles Wissen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und Erfahrung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weitergeben</a:t>
            </a:r>
          </a:p>
          <a:p>
            <a:pPr marL="182562">
              <a:spcBef>
                <a:spcPts val="600"/>
              </a:spcBef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Für den </a:t>
            </a:r>
            <a:r>
              <a:rPr lang="de-DE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Verein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160338">
              <a:spcBef>
                <a:spcPts val="600"/>
              </a:spcBef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Neue Ansätze und neues Denken einbringen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>
              <a:spcBef>
                <a:spcPts val="600"/>
              </a:spcBef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Für das </a:t>
            </a:r>
            <a:r>
              <a:rPr lang="de-DE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Mitglied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160338">
              <a:spcBef>
                <a:spcPts val="600"/>
              </a:spcBef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Sinngebende Aufgabe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 der nachberuflichen Lebensphase </a:t>
            </a:r>
          </a:p>
          <a:p>
            <a:pPr marL="342900" indent="-160338">
              <a:spcBef>
                <a:spcPts val="600"/>
              </a:spcBef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Neugierig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und geistig beweglich bleiben im Ruhestand</a:t>
            </a:r>
          </a:p>
          <a:p>
            <a:pPr marL="342900" indent="-160338">
              <a:spcBef>
                <a:spcPts val="600"/>
              </a:spcBef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Interessante und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sinnvolle Aufgaben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freier Zeiteinteilung</a:t>
            </a:r>
          </a:p>
          <a:p>
            <a:pPr marL="182562">
              <a:spcBef>
                <a:spcPts val="600"/>
              </a:spcBef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Dafür </a:t>
            </a:r>
            <a:r>
              <a:rPr lang="de-DE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bietet der Verein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160338">
              <a:spcBef>
                <a:spcPts val="600"/>
              </a:spcBef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Intensives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zur Vorbereitung auf die Aufgaben</a:t>
            </a:r>
          </a:p>
          <a:p>
            <a:pPr marL="342900" indent="-160338">
              <a:spcBef>
                <a:spcPts val="600"/>
              </a:spcBef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Betreuung durch einen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Paten“</a:t>
            </a:r>
          </a:p>
          <a:p>
            <a:pPr marL="342900" indent="-160338">
              <a:spcBef>
                <a:spcPts val="600"/>
              </a:spcBef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Co-Beratung mit einem erfahrenen Berater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9616246-AC7C-47D1-87CB-731E4BF99C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Für neue Mitglieder – </a:t>
            </a:r>
            <a:r>
              <a:rPr lang="de-DE" dirty="0" smtClean="0"/>
              <a:t>was Arbeit </a:t>
            </a:r>
            <a:r>
              <a:rPr lang="de-DE" dirty="0"/>
              <a:t>bei den </a:t>
            </a:r>
            <a:r>
              <a:rPr lang="de-DE" dirty="0" err="1"/>
              <a:t>AktivSenioren</a:t>
            </a:r>
            <a:r>
              <a:rPr lang="de-DE" dirty="0"/>
              <a:t> </a:t>
            </a:r>
            <a:r>
              <a:rPr lang="de-DE" dirty="0" smtClean="0"/>
              <a:t>bedeutet</a:t>
            </a:r>
            <a:endParaRPr lang="de-DE" dirty="0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119B370B-7772-A2A8-5BE5-E874C1E86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40 Jahre immer neue Mitglieder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ECB6765-7788-DECC-6BE2-0CF91006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70" y="1862359"/>
            <a:ext cx="5345205" cy="3611250"/>
          </a:xfrm>
          <a:prstGeom prst="rect">
            <a:avLst/>
          </a:prstGeom>
        </p:spPr>
      </p:pic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462BFC11-E40C-4CAB-84B7-D69F8F5B09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415480" y="6175165"/>
            <a:ext cx="8280920" cy="365125"/>
          </a:xfrm>
        </p:spPr>
        <p:txBody>
          <a:bodyPr/>
          <a:lstStyle/>
          <a:p>
            <a:r>
              <a:rPr lang="de-DE" dirty="0"/>
              <a:t>Aktivsenioren Bayern e.V.   -    www.aktivsenioren.de      </a:t>
            </a:r>
            <a:r>
              <a:rPr lang="de-DE" dirty="0" smtClean="0"/>
              <a:t>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206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781A0A-E49E-443D-9A01-FB2A25788E0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Copyright© 2024 AktivSenioren Bayern e.V.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FC16BA-E785-45AB-A7D0-7688EBBB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Konditionen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4531BE-0799-48D7-89D8-1591E71698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526" y="1042056"/>
            <a:ext cx="10214010" cy="394320"/>
          </a:xfrm>
        </p:spPr>
        <p:txBody>
          <a:bodyPr/>
          <a:lstStyle/>
          <a:p>
            <a:r>
              <a:rPr lang="de-DE" dirty="0"/>
              <a:t>Ehrenamtlich -  aber einer kleinen Kostenpauschale bedarf es doch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CDAED7DF-62CD-51F4-132D-19FFD2773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488708"/>
              </p:ext>
            </p:extLst>
          </p:nvPr>
        </p:nvGraphicFramePr>
        <p:xfrm>
          <a:off x="695400" y="1851177"/>
          <a:ext cx="10790148" cy="364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2082252952"/>
                    </a:ext>
                  </a:extLst>
                </a:gridCol>
                <a:gridCol w="4093404">
                  <a:extLst>
                    <a:ext uri="{9D8B030D-6E8A-4147-A177-3AD203B41FA5}">
                      <a16:colId xmlns:a16="http://schemas.microsoft.com/office/drawing/2014/main" val="1870777923"/>
                    </a:ext>
                  </a:extLst>
                </a:gridCol>
              </a:tblGrid>
              <a:tr h="448887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Leistung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Kostenpauschale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648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Sprech-/Infotage </a:t>
                      </a: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den Landkreisen zur Erstinformation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Kostenfrei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538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Gründungsberatung</a:t>
                      </a:r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de-DE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Existenzgründung </a:t>
                      </a: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inkl. Business- und Finanzplan sowie </a:t>
                      </a:r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ggf. Tragfähigkeitsbescheinigung</a:t>
                      </a:r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130 € ohne MwSt.</a:t>
                      </a:r>
                      <a:b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234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Allg. Beratung</a:t>
                      </a:r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Unterstützung </a:t>
                      </a: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 Themen der Unternehmensführung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200 € + 19</a:t>
                      </a:r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MwSt</a:t>
                      </a: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01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Rahmenvertrag</a:t>
                      </a:r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Coaching </a:t>
                      </a: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für längerfristige </a:t>
                      </a:r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Unterstützung </a:t>
                      </a: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allen Fragen der Unternehmensführung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 Vereinbarung</a:t>
                      </a:r>
                      <a:b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(Anhaltswert 30,-- - 70,-- / Stunde)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44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</a:t>
                      </a:r>
                      <a:r>
                        <a:rPr lang="de-DE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Praxiswissen </a:t>
                      </a:r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Schulen</a:t>
                      </a:r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 Vereinbarung</a:t>
                      </a:r>
                      <a:b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(Anhaltswert 30,-- - 70,-- / Stunde)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417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42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A7D39-AF27-4F9A-A9AA-DF7252BB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  -  wie erreichen Sie uns?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56912C-D951-4CA9-8CA2-1383816337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Aktivsenioren Bayern e.V.   -    www.aktivsenioren.de      2022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1E3A8BAB-971E-4C34-AFC4-C4BCD966F548}"/>
              </a:ext>
            </a:extLst>
          </p:cNvPr>
          <p:cNvSpPr txBox="1">
            <a:spLocks/>
          </p:cNvSpPr>
          <p:nvPr/>
        </p:nvSpPr>
        <p:spPr>
          <a:xfrm>
            <a:off x="623392" y="1628800"/>
            <a:ext cx="7416824" cy="3960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info@aktivsenioren.de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Regionalleitung:		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petra.kuther@aktivsenioren.de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Website: 	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www.aktivsenioren.de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Adresse:	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AktivSenioren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Bayern e.V.</a:t>
            </a:r>
          </a:p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Landshuter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Allee 11,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80637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München  (im Haus des Stiftens)</a:t>
            </a: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Telefon:	</a:t>
            </a:r>
            <a:r>
              <a:rPr lang="de-DE" sz="2000" smtClean="0">
                <a:latin typeface="Arial" panose="020B0604020202020204" pitchFamily="34" charset="0"/>
                <a:cs typeface="Arial" panose="020B0604020202020204" pitchFamily="34" charset="0"/>
              </a:rPr>
              <a:t>		089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– 2222 37	</a:t>
            </a: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Bildergebnis für haus des stiftens">
            <a:extLst>
              <a:ext uri="{FF2B5EF4-FFF2-40B4-BE49-F238E27FC236}">
                <a16:creationId xmlns:a16="http://schemas.microsoft.com/office/drawing/2014/main" id="{4EBBA8EC-24BD-45E7-9974-DB1BA3AF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1628800"/>
            <a:ext cx="360055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8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316574"/>
      </p:ext>
    </p:extLst>
  </p:cSld>
  <p:clrMapOvr>
    <a:masterClrMapping/>
  </p:clrMapOvr>
</p:sld>
</file>

<file path=ppt/theme/theme1.xml><?xml version="1.0" encoding="utf-8"?>
<a:theme xmlns:a="http://schemas.openxmlformats.org/drawingml/2006/main" name="AktivSenioren_Präsentation">
  <a:themeElements>
    <a:clrScheme name="AktivSenioren">
      <a:dk1>
        <a:srgbClr val="000000"/>
      </a:dk1>
      <a:lt1>
        <a:srgbClr val="FFFFFF"/>
      </a:lt1>
      <a:dk2>
        <a:srgbClr val="0B3E67"/>
      </a:dk2>
      <a:lt2>
        <a:srgbClr val="FFFFFF"/>
      </a:lt2>
      <a:accent1>
        <a:srgbClr val="1CB9E0"/>
      </a:accent1>
      <a:accent2>
        <a:srgbClr val="3D88A7"/>
      </a:accent2>
      <a:accent3>
        <a:srgbClr val="0B3E67"/>
      </a:accent3>
      <a:accent4>
        <a:srgbClr val="D1D5DA"/>
      </a:accent4>
      <a:accent5>
        <a:srgbClr val="E57656"/>
      </a:accent5>
      <a:accent6>
        <a:srgbClr val="ABDBEB"/>
      </a:accent6>
      <a:hlink>
        <a:srgbClr val="1CB9E0"/>
      </a:hlink>
      <a:folHlink>
        <a:srgbClr val="0B3E67"/>
      </a:folHlink>
    </a:clrScheme>
    <a:fontScheme name="AktivSenioren">
      <a:majorFont>
        <a:latin typeface="Ubuntu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C1E1F9FF-FBA5-4DB2-B5A5-5D2798C936B9}" vid="{5ED9D193-FB5A-47CF-8F9B-BD11E1F85D7D}"/>
    </a:ext>
  </a:extLst>
</a:theme>
</file>

<file path=ppt/theme/theme2.xml><?xml version="1.0" encoding="utf-8"?>
<a:theme xmlns:a="http://schemas.openxmlformats.org/drawingml/2006/main" name="1_AktivSenioren_Präsentation">
  <a:themeElements>
    <a:clrScheme name="AktivSenioren">
      <a:dk1>
        <a:srgbClr val="000000"/>
      </a:dk1>
      <a:lt1>
        <a:srgbClr val="FFFFFF"/>
      </a:lt1>
      <a:dk2>
        <a:srgbClr val="0B3E67"/>
      </a:dk2>
      <a:lt2>
        <a:srgbClr val="FFFFFF"/>
      </a:lt2>
      <a:accent1>
        <a:srgbClr val="1CB9E0"/>
      </a:accent1>
      <a:accent2>
        <a:srgbClr val="3D88A7"/>
      </a:accent2>
      <a:accent3>
        <a:srgbClr val="0B3E67"/>
      </a:accent3>
      <a:accent4>
        <a:srgbClr val="D1D5DA"/>
      </a:accent4>
      <a:accent5>
        <a:srgbClr val="E57656"/>
      </a:accent5>
      <a:accent6>
        <a:srgbClr val="ABDBEB"/>
      </a:accent6>
      <a:hlink>
        <a:srgbClr val="1CB9E0"/>
      </a:hlink>
      <a:folHlink>
        <a:srgbClr val="0B3E67"/>
      </a:folHlink>
    </a:clrScheme>
    <a:fontScheme name="AktivSenioren">
      <a:majorFont>
        <a:latin typeface="Ubuntu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C1E1F9FF-FBA5-4DB2-B5A5-5D2798C936B9}" vid="{5ED9D193-FB5A-47CF-8F9B-BD11E1F85D7D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AktivSenioren_PowerPoint_Vorlage (2)</Template>
  <TotalTime>0</TotalTime>
  <Words>764</Words>
  <Application>Microsoft Office PowerPoint</Application>
  <PresentationFormat>Breitbild</PresentationFormat>
  <Paragraphs>137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Open Sans</vt:lpstr>
      <vt:lpstr>Arial</vt:lpstr>
      <vt:lpstr>Calibri</vt:lpstr>
      <vt:lpstr>Ubuntu Medium</vt:lpstr>
      <vt:lpstr>AktivSenioren_Präsentation</vt:lpstr>
      <vt:lpstr>1_AktivSenioren_Präsentation</vt:lpstr>
      <vt:lpstr>AktivSenioren Bayern e.V.</vt:lpstr>
      <vt:lpstr>Seit 40 Jahren bayernweit engagiert</vt:lpstr>
      <vt:lpstr>40 Jahre im Dienst der Wirtschaft</vt:lpstr>
      <vt:lpstr>40 Jahren engagiert und ehrenamtlich</vt:lpstr>
      <vt:lpstr>40 Jahre immer neue Mitglieder</vt:lpstr>
      <vt:lpstr>Konditionen</vt:lpstr>
      <vt:lpstr>Kontakt  -  wie erreichen Sie uns?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Langner</dc:creator>
  <cp:lastModifiedBy>Eike Born</cp:lastModifiedBy>
  <cp:revision>99</cp:revision>
  <dcterms:created xsi:type="dcterms:W3CDTF">2021-11-08T08:54:06Z</dcterms:created>
  <dcterms:modified xsi:type="dcterms:W3CDTF">2024-04-09T07:26:05Z</dcterms:modified>
</cp:coreProperties>
</file>